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435" r:id="rId2"/>
    <p:sldId id="449" r:id="rId3"/>
    <p:sldId id="450" r:id="rId4"/>
    <p:sldId id="444" r:id="rId5"/>
    <p:sldId id="433" r:id="rId6"/>
    <p:sldId id="439" r:id="rId7"/>
    <p:sldId id="426" r:id="rId8"/>
    <p:sldId id="422" r:id="rId9"/>
    <p:sldId id="438" r:id="rId10"/>
    <p:sldId id="445" r:id="rId11"/>
    <p:sldId id="446" r:id="rId12"/>
    <p:sldId id="410" r:id="rId13"/>
    <p:sldId id="440" r:id="rId14"/>
    <p:sldId id="427" r:id="rId15"/>
    <p:sldId id="441" r:id="rId16"/>
    <p:sldId id="432" r:id="rId17"/>
    <p:sldId id="434" r:id="rId18"/>
    <p:sldId id="429" r:id="rId19"/>
    <p:sldId id="442" r:id="rId20"/>
    <p:sldId id="428" r:id="rId21"/>
    <p:sldId id="430" r:id="rId22"/>
    <p:sldId id="443" r:id="rId23"/>
    <p:sldId id="448" r:id="rId24"/>
    <p:sldId id="44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1" autoAdjust="0"/>
    <p:restoredTop sz="94660"/>
  </p:normalViewPr>
  <p:slideViewPr>
    <p:cSldViewPr>
      <p:cViewPr varScale="1">
        <p:scale>
          <a:sx n="68" d="100"/>
          <a:sy n="68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40CD8-B56B-4452-B2F9-B8EEA4A45E5D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BD604-EB95-4165-A1E2-7CEE6A4E59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61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956C2D-DCB1-4766-B844-B870E4DC5BB1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A8D91-FCA9-FE4B-AE9F-30995006A051}" type="datetime1">
              <a:rPr lang="en-US" smtClean="0"/>
              <a:t>3/14/2013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902B0-4EA6-2048-9918-FA58B10C93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BE557-423C-4DE5-9C32-C8B24A817C75}" type="datetime1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9DBA9-5459-45BB-AFA0-59251C130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9CCF9-2C2D-4970-B35D-7F54F016CF25}" type="datetime1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9DBA9-5459-45BB-AFA0-59251C130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702" y="0"/>
            <a:ext cx="6649497" cy="914400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7839"/>
            <a:ext cx="7772400" cy="47411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890C6-08C3-4FB0-9FF1-77366399CBBA}" type="datetime1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9DBA9-5459-45BB-AFA0-59251C130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B4CE9-8716-419A-94CA-1A8B7F3D4072}" type="datetime1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9DBA9-5459-45BB-AFA0-59251C130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AA525-D18A-43CB-9B0B-7CA69557BC6B}" type="datetime1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9DBA9-5459-45BB-AFA0-59251C130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31B10-C9F8-49B7-98B2-57F53A67FDF5}" type="datetime1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9DBA9-5459-45BB-AFA0-59251C130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BD4BF-4677-442A-813C-80681AA574C1}" type="datetime1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9DBA9-5459-45BB-AFA0-59251C130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8B261-2127-4D27-B183-380D2382D3CD}" type="datetime1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9DBA9-5459-45BB-AFA0-59251C130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AC54B-9F80-4EC9-91E8-26098469FBC6}" type="datetime1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9DBA9-5459-45BB-AFA0-59251C130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B6FA8A-55E1-44CF-BE63-39BDD39105DE}" type="datetime1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9DBA9-5459-45BB-AFA0-59251C130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7BA2918-1F39-4936-A689-25BCBEAAFE2A}" type="datetime1">
              <a:rPr lang="en-US" smtClean="0"/>
              <a:pPr/>
              <a:t>3/14/2013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C9DBA9-5459-45BB-AFA0-59251C13016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199" name="Picture 21" descr="Ppt-master_V2_level2.jpg                                       005EC99FMacintosh HD                   C346E626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8600" y="1219200"/>
            <a:ext cx="8610600" cy="1622425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/>
              <a:t>The </a:t>
            </a:r>
            <a:r>
              <a:rPr lang="en-US" b="1" strike="sngStrike" dirty="0" smtClean="0"/>
              <a:t>2012</a:t>
            </a:r>
            <a:r>
              <a:rPr lang="en-US" b="1" dirty="0" smtClean="0"/>
              <a:t> 2013 Farm </a:t>
            </a:r>
            <a:r>
              <a:rPr lang="en-US" b="1" dirty="0"/>
              <a:t>Bill</a:t>
            </a:r>
            <a:endParaRPr lang="en-US" b="1" dirty="0" smtClean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124200"/>
            <a:ext cx="5334000" cy="2438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2013 Land Values Conference</a:t>
            </a:r>
          </a:p>
          <a:p>
            <a:pPr eaLnBrk="1" hangingPunct="1"/>
            <a:r>
              <a:rPr lang="en-US" sz="2400" b="1" dirty="0" smtClean="0"/>
              <a:t>ISPFMRA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 smtClean="0"/>
              <a:t>Nick Paulson</a:t>
            </a:r>
          </a:p>
          <a:p>
            <a:pPr eaLnBrk="1" hangingPunct="1"/>
            <a:r>
              <a:rPr lang="en-US" sz="2000" dirty="0" smtClean="0"/>
              <a:t>npaulson@illinois.edu</a:t>
            </a:r>
          </a:p>
          <a:p>
            <a:pPr eaLnBrk="1" hangingPunct="1"/>
            <a:r>
              <a:rPr lang="en-US" sz="2000" dirty="0" smtClean="0"/>
              <a:t>University of Illinois</a:t>
            </a:r>
          </a:p>
        </p:txBody>
      </p:sp>
    </p:spTree>
    <p:extLst>
      <p:ext uri="{BB962C8B-B14F-4D97-AF65-F5344CB8AC3E}">
        <p14:creationId xmlns:p14="http://schemas.microsoft.com/office/powerpoint/2010/main" val="178316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CBO Updated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741123"/>
          </a:xfrm>
        </p:spPr>
        <p:txBody>
          <a:bodyPr/>
          <a:lstStyle/>
          <a:p>
            <a:r>
              <a:rPr lang="en-US" dirty="0" smtClean="0"/>
              <a:t>Senate Farm Bill (S. 3240)</a:t>
            </a:r>
          </a:p>
          <a:p>
            <a:pPr lvl="1"/>
            <a:r>
              <a:rPr lang="en-US" dirty="0" smtClean="0"/>
              <a:t>$13.1 billions in total savings, or ~$10 billion in </a:t>
            </a:r>
            <a:r>
              <a:rPr lang="en-US" b="1" dirty="0" smtClean="0"/>
              <a:t>reduced</a:t>
            </a:r>
            <a:r>
              <a:rPr lang="en-US" dirty="0" smtClean="0"/>
              <a:t> savings</a:t>
            </a:r>
          </a:p>
          <a:p>
            <a:pPr lvl="2"/>
            <a:r>
              <a:rPr lang="en-US" dirty="0" smtClean="0"/>
              <a:t>$3.8 billion from commodity programs</a:t>
            </a:r>
          </a:p>
          <a:p>
            <a:pPr lvl="2"/>
            <a:r>
              <a:rPr lang="en-US" dirty="0" smtClean="0"/>
              <a:t>$1.4 billion from conservation</a:t>
            </a:r>
          </a:p>
          <a:p>
            <a:pPr lvl="2"/>
            <a:r>
              <a:rPr lang="en-US" dirty="0" smtClean="0"/>
              <a:t>$4.4 billion from nutrition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CBO Updated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741123"/>
          </a:xfrm>
        </p:spPr>
        <p:txBody>
          <a:bodyPr/>
          <a:lstStyle/>
          <a:p>
            <a:r>
              <a:rPr lang="en-US" dirty="0" smtClean="0"/>
              <a:t>House Ag Committee (H.R. 6083)</a:t>
            </a:r>
          </a:p>
          <a:p>
            <a:pPr lvl="1"/>
            <a:r>
              <a:rPr lang="en-US" dirty="0" smtClean="0"/>
              <a:t>$26.6 billion in total savings, or ~$8.5 billion in </a:t>
            </a:r>
            <a:r>
              <a:rPr lang="en-US" b="1" dirty="0" smtClean="0"/>
              <a:t>reduced</a:t>
            </a:r>
            <a:r>
              <a:rPr lang="en-US" dirty="0" smtClean="0"/>
              <a:t> savings</a:t>
            </a:r>
          </a:p>
          <a:p>
            <a:pPr lvl="2"/>
            <a:r>
              <a:rPr lang="en-US" dirty="0" smtClean="0"/>
              <a:t>$1.1 </a:t>
            </a:r>
            <a:r>
              <a:rPr lang="en-US" dirty="0"/>
              <a:t>billion from commodity programs</a:t>
            </a:r>
          </a:p>
          <a:p>
            <a:pPr lvl="2"/>
            <a:r>
              <a:rPr lang="en-US" dirty="0"/>
              <a:t>$</a:t>
            </a:r>
            <a:r>
              <a:rPr lang="en-US" dirty="0" smtClean="0"/>
              <a:t>1.7 </a:t>
            </a:r>
            <a:r>
              <a:rPr lang="en-US" dirty="0"/>
              <a:t>billion from conservation</a:t>
            </a:r>
          </a:p>
          <a:p>
            <a:pPr lvl="2"/>
            <a:r>
              <a:rPr lang="en-US" dirty="0"/>
              <a:t>$</a:t>
            </a:r>
            <a:r>
              <a:rPr lang="en-US" dirty="0" smtClean="0"/>
              <a:t>4.3 </a:t>
            </a:r>
            <a:r>
              <a:rPr lang="en-US" dirty="0"/>
              <a:t>billion from nutrition</a:t>
            </a:r>
          </a:p>
          <a:p>
            <a:pPr lvl="2"/>
            <a:r>
              <a:rPr lang="en-US" dirty="0" smtClean="0"/>
              <a:t>$1.7 billion in crop insurance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-118404"/>
            <a:ext cx="7391400" cy="1143000"/>
          </a:xfrm>
        </p:spPr>
        <p:txBody>
          <a:bodyPr/>
          <a:lstStyle/>
          <a:p>
            <a:r>
              <a:rPr lang="en-US" sz="3000" dirty="0" smtClean="0"/>
              <a:t>Changes to Commodity Programs, </a:t>
            </a:r>
            <a:br>
              <a:rPr lang="en-US" sz="3000" dirty="0" smtClean="0"/>
            </a:br>
            <a:r>
              <a:rPr lang="en-US" sz="3000" dirty="0" smtClean="0"/>
              <a:t>Crop Insurance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r>
              <a:rPr lang="en-US" b="0" dirty="0" smtClean="0"/>
              <a:t>Eliminate Direct Payments, CCP, ACRE, and SURE</a:t>
            </a:r>
          </a:p>
          <a:p>
            <a:r>
              <a:rPr lang="en-US" dirty="0" smtClean="0"/>
              <a:t>Revenue and price programs that pay out on planted acres:</a:t>
            </a:r>
            <a:endParaRPr lang="en-US" b="0" dirty="0" smtClean="0"/>
          </a:p>
          <a:p>
            <a:pPr lvl="1"/>
            <a:r>
              <a:rPr lang="en-US" b="0" dirty="0" smtClean="0"/>
              <a:t>Senate Bill: Choice between farm and county level ARC program</a:t>
            </a:r>
          </a:p>
          <a:p>
            <a:pPr lvl="1"/>
            <a:r>
              <a:rPr lang="en-US" dirty="0" smtClean="0"/>
              <a:t>House Bill: Choice between county level RLC program and PLC program</a:t>
            </a:r>
            <a:endParaRPr lang="en-US" dirty="0"/>
          </a:p>
          <a:p>
            <a:pPr lvl="1"/>
            <a:r>
              <a:rPr lang="en-US" b="0" dirty="0" smtClean="0"/>
              <a:t>Supplemental insurance coverage (SCO)</a:t>
            </a:r>
          </a:p>
          <a:p>
            <a:pPr lvl="1"/>
            <a:r>
              <a:rPr lang="en-US" b="0" dirty="0" smtClean="0"/>
              <a:t>Area insurance (STAX) for Cotton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400800" cy="990600"/>
          </a:xfrm>
        </p:spPr>
        <p:txBody>
          <a:bodyPr/>
          <a:lstStyle/>
          <a:p>
            <a:r>
              <a:rPr lang="en-US" sz="3000" dirty="0" smtClean="0"/>
              <a:t>Ag Risk Coverage (ARC)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 is the Senate Bill’s revenue program</a:t>
            </a:r>
          </a:p>
          <a:p>
            <a:pPr lvl="1"/>
            <a:r>
              <a:rPr lang="en-US" dirty="0" smtClean="0"/>
              <a:t>Choice between farm- and county-level coverage</a:t>
            </a:r>
          </a:p>
          <a:p>
            <a:pPr lvl="1"/>
            <a:r>
              <a:rPr lang="en-US" dirty="0" smtClean="0"/>
              <a:t>Guarantee based on Olympic average of yields and prices</a:t>
            </a:r>
          </a:p>
          <a:p>
            <a:pPr lvl="1"/>
            <a:r>
              <a:rPr lang="en-US" dirty="0" smtClean="0"/>
              <a:t>Payments made when actual revenues fall below 89% of the guarantee, capped at 10% of the guarantee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9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6934200" cy="1066800"/>
          </a:xfrm>
        </p:spPr>
        <p:txBody>
          <a:bodyPr/>
          <a:lstStyle/>
          <a:p>
            <a:r>
              <a:rPr lang="en-US" sz="2800" dirty="0" smtClean="0"/>
              <a:t>Farm-level Ag Risk Coverage (ARC)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71600"/>
            <a:ext cx="8945563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1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-28669"/>
            <a:ext cx="6400800" cy="990600"/>
          </a:xfrm>
        </p:spPr>
        <p:txBody>
          <a:bodyPr/>
          <a:lstStyle/>
          <a:p>
            <a:r>
              <a:rPr lang="en-US" sz="3000" dirty="0" smtClean="0"/>
              <a:t>Revenue Loss Coverage (RLC)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RLC is the House Bill’s revenue program option</a:t>
            </a:r>
          </a:p>
          <a:p>
            <a:pPr lvl="1"/>
            <a:r>
              <a:rPr lang="en-US" dirty="0" smtClean="0"/>
              <a:t>Choice between RLC and PLC</a:t>
            </a:r>
          </a:p>
          <a:p>
            <a:pPr lvl="1"/>
            <a:r>
              <a:rPr lang="en-US" dirty="0" smtClean="0"/>
              <a:t>Guarantee based on Olympic average of yields and prices</a:t>
            </a:r>
          </a:p>
          <a:p>
            <a:pPr lvl="1"/>
            <a:r>
              <a:rPr lang="en-US" dirty="0" smtClean="0"/>
              <a:t>Payments made when actual revenues fall below 85% of the guarantee, capped at 10% of the guarantee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2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0"/>
            <a:ext cx="6400800" cy="990600"/>
          </a:xfrm>
        </p:spPr>
        <p:txBody>
          <a:bodyPr/>
          <a:lstStyle/>
          <a:p>
            <a:r>
              <a:rPr lang="en-US" sz="3000" dirty="0" smtClean="0"/>
              <a:t>Revenue Loss Coverage (RLC)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1295400"/>
            <a:ext cx="8945563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2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089"/>
            <a:ext cx="6400800" cy="838200"/>
          </a:xfrm>
        </p:spPr>
        <p:txBody>
          <a:bodyPr/>
          <a:lstStyle/>
          <a:p>
            <a:r>
              <a:rPr lang="en-US" dirty="0"/>
              <a:t>Price Loss Coverage (PLC)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PLC is similar in concept to current CCP program; also default program in House Bill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Paid on planted acres (rather than base); cannot receive payments on more than total base acres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May update payment yields to 90% of 2008 to 2012 average by crop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400800" cy="914400"/>
          </a:xfrm>
        </p:spPr>
        <p:txBody>
          <a:bodyPr/>
          <a:lstStyle/>
          <a:p>
            <a:r>
              <a:rPr lang="en-US" dirty="0" smtClean="0"/>
              <a:t>Price Loss Coverage (PLC)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17" y="4114800"/>
            <a:ext cx="849238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717219"/>
              </p:ext>
            </p:extLst>
          </p:nvPr>
        </p:nvGraphicFramePr>
        <p:xfrm>
          <a:off x="1143000" y="1341120"/>
          <a:ext cx="7010400" cy="277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36800"/>
                <a:gridCol w="2336800"/>
                <a:gridCol w="233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Crop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Loan Rate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Reference Price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Corn ($/</a:t>
                      </a:r>
                      <a:r>
                        <a:rPr lang="en-US" sz="2000" dirty="0" err="1" smtClean="0"/>
                        <a:t>bu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$1.95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$3.70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Soybeans ($/</a:t>
                      </a:r>
                      <a:r>
                        <a:rPr lang="en-US" sz="2000" dirty="0" err="1" smtClean="0"/>
                        <a:t>bu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$5.00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$8.40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Wheat ($/</a:t>
                      </a:r>
                      <a:r>
                        <a:rPr lang="en-US" sz="2000" dirty="0" err="1" smtClean="0"/>
                        <a:t>bu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$2.94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$5.50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Cotton ($/</a:t>
                      </a:r>
                      <a:r>
                        <a:rPr lang="en-US" sz="2000" dirty="0" err="1" smtClean="0"/>
                        <a:t>lb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$0.47-$0.52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$0.6861*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Rice ($/</a:t>
                      </a:r>
                      <a:r>
                        <a:rPr lang="en-US" sz="2000" dirty="0" err="1" smtClean="0"/>
                        <a:t>hwt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$6.50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$14.00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Peanuts ($/</a:t>
                      </a:r>
                      <a:r>
                        <a:rPr lang="en-US" sz="2000" dirty="0" err="1" smtClean="0"/>
                        <a:t>lb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$0.18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$0.27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77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4143"/>
            <a:ext cx="7162800" cy="990600"/>
          </a:xfrm>
        </p:spPr>
        <p:txBody>
          <a:bodyPr/>
          <a:lstStyle/>
          <a:p>
            <a:r>
              <a:rPr lang="en-US" sz="3000" dirty="0" smtClean="0"/>
              <a:t>Supplemental Coverage Option (SCO)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 is an optional, supplemental insurance program</a:t>
            </a:r>
          </a:p>
          <a:p>
            <a:pPr lvl="1"/>
            <a:r>
              <a:rPr lang="en-US" dirty="0" smtClean="0"/>
              <a:t>County-level coverage</a:t>
            </a:r>
          </a:p>
          <a:p>
            <a:pPr lvl="1"/>
            <a:r>
              <a:rPr lang="en-US" dirty="0" smtClean="0"/>
              <a:t>Defined by individual insurance program choice</a:t>
            </a:r>
          </a:p>
          <a:p>
            <a:pPr lvl="1"/>
            <a:r>
              <a:rPr lang="en-US" dirty="0" smtClean="0"/>
              <a:t>Covers losses between 90% of the guarantee and individual insurance coverage</a:t>
            </a:r>
          </a:p>
          <a:p>
            <a:pPr lvl="1"/>
            <a:r>
              <a:rPr lang="en-US" dirty="0" smtClean="0"/>
              <a:t>Premium subsidy rate of 70%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From Here? </a:t>
            </a:r>
            <a:br>
              <a:rPr lang="en-US" dirty="0" smtClean="0"/>
            </a:br>
            <a:r>
              <a:rPr lang="en-US" dirty="0" smtClean="0"/>
              <a:t>(Ending slide from last year)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494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Will now move through a more “standard” Farm Bill process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Senate and House Ag Committees write own bills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House budget outline two days ago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Stabenow has goal of Memorial day for Senate 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Will extend well into 2012, maybe even 2013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While existing proposals provide some guidance, speculation remains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Still many questions for commodity program modifications and beyond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Regional battles for baseline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02B0-4EA6-2048-9918-FA58B10C93E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0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354" y="-76200"/>
            <a:ext cx="7390646" cy="1052732"/>
          </a:xfrm>
        </p:spPr>
        <p:txBody>
          <a:bodyPr/>
          <a:lstStyle/>
          <a:p>
            <a:r>
              <a:rPr lang="en-US" sz="3000" dirty="0" smtClean="0"/>
              <a:t>Supplemental Coverage Option (SCO)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1219200"/>
            <a:ext cx="8945563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52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0"/>
            <a:ext cx="6553200" cy="838200"/>
          </a:xfrm>
        </p:spPr>
        <p:txBody>
          <a:bodyPr/>
          <a:lstStyle/>
          <a:p>
            <a:r>
              <a:rPr lang="en-US" sz="3000" dirty="0" smtClean="0"/>
              <a:t>Proposed Program Comparisons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423894"/>
              </p:ext>
            </p:extLst>
          </p:nvPr>
        </p:nvGraphicFramePr>
        <p:xfrm>
          <a:off x="104336" y="1280651"/>
          <a:ext cx="8915400" cy="51416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3080"/>
                <a:gridCol w="1783080"/>
                <a:gridCol w="1783080"/>
                <a:gridCol w="1783080"/>
                <a:gridCol w="1783080"/>
              </a:tblGrid>
              <a:tr h="627606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SENATE</a:t>
                      </a:r>
                      <a:endParaRPr lang="en-US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HOUSE</a:t>
                      </a:r>
                      <a:endParaRPr lang="en-US" sz="2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BOTH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27606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ARC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RLC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PLC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SCO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1441586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Payment Rate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Farm: 65% (45%)</a:t>
                      </a:r>
                    </a:p>
                    <a:p>
                      <a:pPr algn="ctr"/>
                      <a:endParaRPr lang="en-US" sz="1000" b="0" dirty="0" smtClean="0"/>
                    </a:p>
                    <a:p>
                      <a:pPr algn="ctr"/>
                      <a:r>
                        <a:rPr lang="en-US" sz="2000" b="0" dirty="0" smtClean="0"/>
                        <a:t>County: 80% (45%)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85% </a:t>
                      </a:r>
                    </a:p>
                    <a:p>
                      <a:pPr algn="ctr"/>
                      <a:r>
                        <a:rPr lang="en-US" sz="2000" b="0" dirty="0" smtClean="0"/>
                        <a:t>(30%)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85% </a:t>
                      </a:r>
                    </a:p>
                    <a:p>
                      <a:pPr algn="ctr"/>
                      <a:r>
                        <a:rPr lang="en-US" sz="2000" b="0" dirty="0" smtClean="0"/>
                        <a:t>(30%)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100%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1074991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Payment Limit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$50,000 </a:t>
                      </a:r>
                    </a:p>
                    <a:p>
                      <a:pPr algn="ctr"/>
                      <a:r>
                        <a:rPr lang="en-US" sz="2000" b="0" dirty="0" smtClean="0"/>
                        <a:t>per entity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$125,000 </a:t>
                      </a:r>
                    </a:p>
                    <a:p>
                      <a:pPr algn="ctr"/>
                      <a:r>
                        <a:rPr lang="en-US" sz="2000" b="0" dirty="0" smtClean="0"/>
                        <a:t>per entity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$125,000 </a:t>
                      </a:r>
                    </a:p>
                    <a:p>
                      <a:pPr algn="ctr"/>
                      <a:r>
                        <a:rPr lang="en-US" sz="2000" b="0" dirty="0" smtClean="0"/>
                        <a:t>per entity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None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720755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Eligible for SCO?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Yes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No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Yes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-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627606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Subsidy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Full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Full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Full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70%</a:t>
                      </a:r>
                      <a:endParaRPr lang="en-US" sz="20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3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 towards risk management focused programs</a:t>
            </a:r>
          </a:p>
          <a:p>
            <a:r>
              <a:rPr lang="en-US" dirty="0" smtClean="0"/>
              <a:t>Choice among program options</a:t>
            </a:r>
          </a:p>
          <a:p>
            <a:pPr lvl="1"/>
            <a:r>
              <a:rPr lang="en-US" dirty="0" smtClean="0"/>
              <a:t>Revenue, possibly price protection</a:t>
            </a:r>
          </a:p>
          <a:p>
            <a:pPr lvl="1"/>
            <a:r>
              <a:rPr lang="en-US" dirty="0"/>
              <a:t>Links between proposed commodity programs, current and proposed crop insurance </a:t>
            </a:r>
            <a:r>
              <a:rPr lang="en-US" dirty="0" smtClean="0"/>
              <a:t>programs</a:t>
            </a:r>
          </a:p>
          <a:p>
            <a:r>
              <a:rPr lang="en-US" dirty="0" smtClean="0"/>
              <a:t>Crop insurance main safety net for crop producers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2013 CBO updated scores imply reduced savings for current proposals</a:t>
            </a:r>
          </a:p>
          <a:p>
            <a:pPr lvl="1"/>
            <a:r>
              <a:rPr lang="en-US" dirty="0" smtClean="0"/>
              <a:t>May require major changes</a:t>
            </a:r>
          </a:p>
          <a:p>
            <a:r>
              <a:rPr lang="en-US" dirty="0" smtClean="0"/>
              <a:t>Sequester requires ~5% cut </a:t>
            </a:r>
            <a:r>
              <a:rPr lang="en-US" dirty="0" smtClean="0"/>
              <a:t>to </a:t>
            </a:r>
            <a:r>
              <a:rPr lang="en-US" dirty="0" smtClean="0"/>
              <a:t>USDA </a:t>
            </a:r>
            <a:r>
              <a:rPr lang="en-US" dirty="0" smtClean="0"/>
              <a:t>programs in FY 2013</a:t>
            </a:r>
            <a:endParaRPr lang="en-US" dirty="0" smtClean="0"/>
          </a:p>
          <a:p>
            <a:pPr lvl="1"/>
            <a:r>
              <a:rPr lang="en-US" dirty="0" smtClean="0"/>
              <a:t>Could be allocated differently across programs</a:t>
            </a:r>
          </a:p>
          <a:p>
            <a:pPr lvl="1"/>
            <a:r>
              <a:rPr lang="en-US" dirty="0" smtClean="0"/>
              <a:t>Could impact 2013 Direct Payments</a:t>
            </a:r>
          </a:p>
          <a:p>
            <a:pPr lvl="1"/>
            <a:r>
              <a:rPr lang="en-US" dirty="0" smtClean="0"/>
              <a:t>Will not impact crop insurance payments</a:t>
            </a:r>
          </a:p>
          <a:p>
            <a:r>
              <a:rPr lang="en-US" dirty="0" smtClean="0"/>
              <a:t>No action likely until at least April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8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npaulson@illinois.edu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www.farmdoc.illinois.edu</a:t>
            </a:r>
          </a:p>
          <a:p>
            <a:pPr marL="0" indent="0" algn="ctr">
              <a:buNone/>
            </a:pPr>
            <a:r>
              <a:rPr lang="en-US" b="1" dirty="0" smtClean="0"/>
              <a:t>www.farmdocdaily.illinois.edu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6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From Here? </a:t>
            </a:r>
            <a:br>
              <a:rPr lang="en-US" dirty="0" smtClean="0"/>
            </a:br>
            <a:r>
              <a:rPr lang="en-US" dirty="0" smtClean="0"/>
              <a:t>(Ending slide from last year)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494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Will now move through a more “standard” Farm Bill process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Senate and House Ag Committees write own bills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House budget outline two days ago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Stabenow has goal of Memorial day for Senate 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Will extend well into 2012, </a:t>
            </a:r>
            <a:r>
              <a:rPr lang="en-US" b="1" dirty="0" smtClean="0">
                <a:solidFill>
                  <a:srgbClr val="FF0000"/>
                </a:solidFill>
              </a:rPr>
              <a:t>maybe even 2013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While existing proposals provide some guidance, speculation remains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Still many questions for commodity program modifications and beyond</a:t>
            </a:r>
          </a:p>
          <a:p>
            <a:pPr lvl="2"/>
            <a:r>
              <a:rPr lang="en-US" dirty="0" smtClean="0">
                <a:solidFill>
                  <a:schemeClr val="accent6"/>
                </a:solidFill>
              </a:rPr>
              <a:t>Regional battles for baseline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02B0-4EA6-2048-9918-FA58B10C93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Farm Bill -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21, 2012: Senate passes Farm Bill</a:t>
            </a:r>
          </a:p>
          <a:p>
            <a:r>
              <a:rPr lang="en-US" dirty="0" smtClean="0"/>
              <a:t>July 12, 2012: House Ag Committee passes Farm Bill</a:t>
            </a:r>
          </a:p>
          <a:p>
            <a:r>
              <a:rPr lang="en-US" dirty="0" smtClean="0"/>
              <a:t>Fall 2012: Fiscal cliff, 2008 Farm Bill extended through September 2013</a:t>
            </a:r>
          </a:p>
          <a:p>
            <a:r>
              <a:rPr lang="en-US" dirty="0" smtClean="0"/>
              <a:t>March 1, 2013: </a:t>
            </a:r>
            <a:r>
              <a:rPr lang="en-US" dirty="0" smtClean="0"/>
              <a:t>Sequester</a:t>
            </a:r>
          </a:p>
          <a:p>
            <a:pPr lvl="1"/>
            <a:r>
              <a:rPr lang="en-US" dirty="0" smtClean="0"/>
              <a:t>$85 billion in cuts in FY 2013, $1.2 trillion over next 10 years</a:t>
            </a:r>
            <a:endParaRPr lang="en-US" dirty="0" smtClean="0"/>
          </a:p>
          <a:p>
            <a:r>
              <a:rPr lang="en-US" dirty="0" smtClean="0"/>
              <a:t>March 27, 2013: Potential gov’t shutdown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8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2071"/>
            <a:ext cx="6400800" cy="838200"/>
          </a:xfrm>
        </p:spPr>
        <p:txBody>
          <a:bodyPr/>
          <a:lstStyle/>
          <a:p>
            <a:r>
              <a:rPr lang="en-US" dirty="0" smtClean="0"/>
              <a:t>2013 Farm Bill -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</a:t>
            </a:r>
          </a:p>
          <a:p>
            <a:pPr lvl="1"/>
            <a:r>
              <a:rPr lang="en-US" dirty="0" smtClean="0"/>
              <a:t>Budget </a:t>
            </a:r>
          </a:p>
          <a:p>
            <a:pPr lvl="1"/>
            <a:r>
              <a:rPr lang="en-US" dirty="0" smtClean="0"/>
              <a:t>Deficit Reduction</a:t>
            </a:r>
          </a:p>
          <a:p>
            <a:endParaRPr lang="en-US" dirty="0" smtClean="0"/>
          </a:p>
          <a:p>
            <a:r>
              <a:rPr lang="en-US" dirty="0" smtClean="0"/>
              <a:t>Secondary</a:t>
            </a:r>
          </a:p>
          <a:p>
            <a:pPr lvl="1"/>
            <a:r>
              <a:rPr lang="en-US" dirty="0" smtClean="0"/>
              <a:t>Record farm incomes</a:t>
            </a:r>
          </a:p>
          <a:p>
            <a:pPr lvl="1"/>
            <a:r>
              <a:rPr lang="en-US" dirty="0" smtClean="0"/>
              <a:t>USDA programs viewed as wasteful</a:t>
            </a:r>
          </a:p>
          <a:p>
            <a:pPr lvl="1"/>
            <a:r>
              <a:rPr lang="en-US" dirty="0" smtClean="0"/>
              <a:t>Political battles and PR issues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143"/>
            <a:ext cx="6400800" cy="838200"/>
          </a:xfrm>
        </p:spPr>
        <p:txBody>
          <a:bodyPr/>
          <a:lstStyle/>
          <a:p>
            <a:r>
              <a:rPr lang="en-US" dirty="0" smtClean="0"/>
              <a:t>2013 Farm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theme of Current </a:t>
            </a:r>
            <a:r>
              <a:rPr lang="en-US" dirty="0" smtClean="0"/>
              <a:t>Bills:</a:t>
            </a:r>
            <a:endParaRPr lang="en-US" dirty="0"/>
          </a:p>
          <a:p>
            <a:pPr lvl="1"/>
            <a:r>
              <a:rPr lang="en-US" dirty="0"/>
              <a:t>Income Support is Out; Risk Management is In</a:t>
            </a:r>
          </a:p>
          <a:p>
            <a:pPr lvl="2"/>
            <a:r>
              <a:rPr lang="en-US" dirty="0"/>
              <a:t>Existing commodity programs replaced by something new</a:t>
            </a:r>
          </a:p>
          <a:p>
            <a:pPr lvl="2"/>
            <a:r>
              <a:rPr lang="en-US" dirty="0"/>
              <a:t>Continued support for crop </a:t>
            </a:r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Cuts to:</a:t>
            </a:r>
          </a:p>
          <a:p>
            <a:pPr lvl="2"/>
            <a:r>
              <a:rPr lang="en-US" dirty="0" smtClean="0"/>
              <a:t>Commodity programs</a:t>
            </a:r>
          </a:p>
          <a:p>
            <a:pPr lvl="2"/>
            <a:r>
              <a:rPr lang="en-US" dirty="0" smtClean="0"/>
              <a:t>Nutrition programs</a:t>
            </a:r>
          </a:p>
          <a:p>
            <a:pPr lvl="2"/>
            <a:r>
              <a:rPr lang="en-US" dirty="0" smtClean="0"/>
              <a:t>Conservation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2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-3772"/>
            <a:ext cx="6400800" cy="918172"/>
          </a:xfrm>
        </p:spPr>
        <p:txBody>
          <a:bodyPr/>
          <a:lstStyle/>
          <a:p>
            <a:r>
              <a:rPr lang="en-US" sz="3000" dirty="0" smtClean="0"/>
              <a:t>FY 2013 Projected USDA Budget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0" t="22345" r="26552" b="24276"/>
          <a:stretch/>
        </p:blipFill>
        <p:spPr bwMode="auto">
          <a:xfrm>
            <a:off x="762000" y="1066800"/>
            <a:ext cx="7676709" cy="521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555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9424"/>
            <a:ext cx="6400800" cy="838200"/>
          </a:xfrm>
        </p:spPr>
        <p:txBody>
          <a:bodyPr/>
          <a:lstStyle/>
          <a:p>
            <a:r>
              <a:rPr lang="en-US" dirty="0" smtClean="0"/>
              <a:t>2012 CBO Score of Farm Bills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218" name="Picture 2" descr="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46" y="1295400"/>
            <a:ext cx="7177654" cy="52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2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8861"/>
            <a:ext cx="6400800" cy="838200"/>
          </a:xfrm>
        </p:spPr>
        <p:txBody>
          <a:bodyPr/>
          <a:lstStyle/>
          <a:p>
            <a:r>
              <a:rPr lang="en-US" dirty="0" smtClean="0"/>
              <a:t>Spending Cuts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9DBA9-5459-45BB-AFA0-59251C13016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827594"/>
              </p:ext>
            </p:extLst>
          </p:nvPr>
        </p:nvGraphicFramePr>
        <p:xfrm>
          <a:off x="685800" y="1905000"/>
          <a:ext cx="7772400" cy="3860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72408"/>
                <a:gridCol w="2313992"/>
                <a:gridCol w="2286000"/>
              </a:tblGrid>
              <a:tr h="77216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Senate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House</a:t>
                      </a:r>
                      <a:endParaRPr lang="en-US" sz="2400" dirty="0"/>
                    </a:p>
                  </a:txBody>
                  <a:tcPr anchor="ctr"/>
                </a:tc>
              </a:tr>
              <a:tr h="77216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Commodity</a:t>
                      </a:r>
                      <a:r>
                        <a:rPr lang="en-US" sz="2400" b="1" baseline="0" dirty="0" smtClean="0"/>
                        <a:t> Programs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(30%)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(38%)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7216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Conservation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(9.4%)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(9.4%)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7216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Nutrition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(0.5%)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(2.1%)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7216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Crop Insurance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+5.5%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+9.9%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2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 for Turkish Delegation</Template>
  <TotalTime>7430</TotalTime>
  <Words>941</Words>
  <Application>Microsoft Office PowerPoint</Application>
  <PresentationFormat>On-screen Show (4:3)</PresentationFormat>
  <Paragraphs>215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ACE THEME</vt:lpstr>
      <vt:lpstr>The 2012 2013 Farm Bill</vt:lpstr>
      <vt:lpstr>Where to From Here?  (Ending slide from last year)</vt:lpstr>
      <vt:lpstr>Where to From Here?  (Ending slide from last year)</vt:lpstr>
      <vt:lpstr>2013 Farm Bill - Timeline</vt:lpstr>
      <vt:lpstr>2013 Farm Bill - Issues</vt:lpstr>
      <vt:lpstr>2013 Farm Bill</vt:lpstr>
      <vt:lpstr>FY 2013 Projected USDA Budget</vt:lpstr>
      <vt:lpstr>2012 CBO Score of Farm Bills</vt:lpstr>
      <vt:lpstr>Spending Cuts Comparison</vt:lpstr>
      <vt:lpstr>2013 CBO Updated Score</vt:lpstr>
      <vt:lpstr>2013 CBO Updated Score</vt:lpstr>
      <vt:lpstr>Changes to Commodity Programs,  Crop Insurance</vt:lpstr>
      <vt:lpstr>Ag Risk Coverage (ARC)</vt:lpstr>
      <vt:lpstr>Farm-level Ag Risk Coverage (ARC)</vt:lpstr>
      <vt:lpstr>Revenue Loss Coverage (RLC)</vt:lpstr>
      <vt:lpstr>Revenue Loss Coverage (RLC)</vt:lpstr>
      <vt:lpstr>Price Loss Coverage (PLC)</vt:lpstr>
      <vt:lpstr>Price Loss Coverage (PLC)</vt:lpstr>
      <vt:lpstr>Supplemental Coverage Option (SCO)</vt:lpstr>
      <vt:lpstr>Supplemental Coverage Option (SCO)</vt:lpstr>
      <vt:lpstr>Proposed Program Comparisons</vt:lpstr>
      <vt:lpstr>Summary Points</vt:lpstr>
      <vt:lpstr>Now What?</vt:lpstr>
      <vt:lpstr>Questions?</vt:lpstr>
    </vt:vector>
  </TitlesOfParts>
  <Company>University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Crop Insurance in the U.S.</dc:title>
  <dc:creator>Nick Paulson</dc:creator>
  <cp:lastModifiedBy>npaulson</cp:lastModifiedBy>
  <cp:revision>211</cp:revision>
  <dcterms:created xsi:type="dcterms:W3CDTF">2009-04-27T17:54:00Z</dcterms:created>
  <dcterms:modified xsi:type="dcterms:W3CDTF">2013-03-14T11:57:19Z</dcterms:modified>
</cp:coreProperties>
</file>