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2" r:id="rId6"/>
  </p:sldMasterIdLst>
  <p:notesMasterIdLst>
    <p:notesMasterId r:id="rId29"/>
  </p:notesMasterIdLst>
  <p:handoutMasterIdLst>
    <p:handoutMasterId r:id="rId30"/>
  </p:handoutMasterIdLst>
  <p:sldIdLst>
    <p:sldId id="385" r:id="rId7"/>
    <p:sldId id="292" r:id="rId8"/>
    <p:sldId id="293" r:id="rId9"/>
    <p:sldId id="294" r:id="rId10"/>
    <p:sldId id="298" r:id="rId11"/>
    <p:sldId id="341" r:id="rId12"/>
    <p:sldId id="382" r:id="rId13"/>
    <p:sldId id="300" r:id="rId14"/>
    <p:sldId id="302" r:id="rId15"/>
    <p:sldId id="303" r:id="rId16"/>
    <p:sldId id="361" r:id="rId17"/>
    <p:sldId id="368" r:id="rId18"/>
    <p:sldId id="369" r:id="rId19"/>
    <p:sldId id="317" r:id="rId20"/>
    <p:sldId id="278" r:id="rId21"/>
    <p:sldId id="256" r:id="rId22"/>
    <p:sldId id="267" r:id="rId23"/>
    <p:sldId id="257" r:id="rId24"/>
    <p:sldId id="383" r:id="rId25"/>
    <p:sldId id="355" r:id="rId26"/>
    <p:sldId id="353" r:id="rId27"/>
    <p:sldId id="384" r:id="rId28"/>
  </p:sldIdLst>
  <p:sldSz cx="6858000" cy="9144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31" algn="l" defTabSz="9142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77" algn="l" defTabSz="9142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23" algn="l" defTabSz="9142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69" algn="l" defTabSz="9142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6A2"/>
    <a:srgbClr val="ADDB7B"/>
    <a:srgbClr val="D9FFD9"/>
    <a:srgbClr val="D8EEC0"/>
    <a:srgbClr val="69A12B"/>
    <a:srgbClr val="6BA52B"/>
    <a:srgbClr val="7CBF33"/>
    <a:srgbClr val="000000"/>
    <a:srgbClr val="548222"/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87" autoAdjust="0"/>
    <p:restoredTop sz="95614" autoAdjust="0"/>
  </p:normalViewPr>
  <p:slideViewPr>
    <p:cSldViewPr>
      <p:cViewPr>
        <p:scale>
          <a:sx n="100" d="100"/>
          <a:sy n="100" d="100"/>
        </p:scale>
        <p:origin x="-2844" y="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894C1-CBA6-4CB5-B369-153A3295CA8B}" type="datetimeFigureOut">
              <a:rPr lang="en-US" smtClean="0"/>
              <a:t>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C2C2-08C3-4B77-B616-00AE6FDF32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7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C7080-C783-46B1-ADA9-76134E235AB6}" type="datetimeFigureOut">
              <a:rPr lang="en-US" smtClean="0"/>
              <a:t>2/14/2013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7050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7D072-4E7C-4367-AF6B-D946B6970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6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5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1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7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3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9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D072-4E7C-4367-AF6B-D946B69709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2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5" indent="0" algn="ctr">
              <a:buNone/>
              <a:defRPr/>
            </a:lvl5pPr>
            <a:lvl6pPr marL="2285731" indent="0" algn="ctr">
              <a:buNone/>
              <a:defRPr/>
            </a:lvl6pPr>
            <a:lvl7pPr marL="2742877" indent="0" algn="ctr">
              <a:buNone/>
              <a:defRPr/>
            </a:lvl7pPr>
            <a:lvl8pPr marL="3200023" indent="0" algn="ctr">
              <a:buNone/>
              <a:defRPr/>
            </a:lvl8pPr>
            <a:lvl9pPr marL="36571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4CC10-F0C9-472F-A226-100CAB821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197A-06A0-4B9F-9199-75137C46D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D209-7645-4796-9AF7-B0235D1D0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0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0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0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6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6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40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91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6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97870-CC4E-4FA2-A946-6BE543D476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57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91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2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400"/>
            </a:lvl4pPr>
            <a:lvl5pPr marL="1828585" indent="0">
              <a:buNone/>
              <a:defRPr sz="1400"/>
            </a:lvl5pPr>
            <a:lvl6pPr marL="2285731" indent="0">
              <a:buNone/>
              <a:defRPr sz="1400"/>
            </a:lvl6pPr>
            <a:lvl7pPr marL="2742877" indent="0">
              <a:buNone/>
              <a:defRPr sz="1400"/>
            </a:lvl7pPr>
            <a:lvl8pPr marL="3200023" indent="0">
              <a:buNone/>
              <a:defRPr sz="1400"/>
            </a:lvl8pPr>
            <a:lvl9pPr marL="365716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B500-5832-4C12-86A2-2A19F0CF7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A23B6-A9FE-4066-B98A-F95A4BE9B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1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1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2D8CF-91F9-42E2-92D9-359DF60F6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24D1D-34C2-436D-9C6B-D6B97383A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BD31B-55A2-44D4-B0D5-36F73FFA8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1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AF34-CC81-445C-B614-6AAA2CE01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5" indent="0">
              <a:buNone/>
              <a:defRPr sz="2000"/>
            </a:lvl5pPr>
            <a:lvl6pPr marL="2285731" indent="0">
              <a:buNone/>
              <a:defRPr sz="2000"/>
            </a:lvl6pPr>
            <a:lvl7pPr marL="2742877" indent="0">
              <a:buNone/>
              <a:defRPr sz="2000"/>
            </a:lvl7pPr>
            <a:lvl8pPr marL="3200023" indent="0">
              <a:buNone/>
              <a:defRPr sz="2000"/>
            </a:lvl8pPr>
            <a:lvl9pPr marL="365716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1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3D9C-A9C5-4665-BC5F-0B3E8F6FB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3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7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D97870-CC4E-4FA2-A946-6BE543D47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2" indent="-28571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5" indent="-22857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2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8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4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0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5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7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3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9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15DAF9-E7DD-4414-9C4E-D34B134092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368440-F127-4AE2-88DB-E2F18D3411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dmcrs.com/CountyAdvanta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rrol.maul@fcsillinois.com" TargetMode="External"/><Relationship Id="rId2" Type="http://schemas.openxmlformats.org/officeDocument/2006/relationships/hyperlink" Target="mailto:lee.waters@fcsillinoi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6172200" cy="6034617"/>
          </a:xfrm>
        </p:spPr>
        <p:txBody>
          <a:bodyPr/>
          <a:lstStyle/>
          <a:p>
            <a:pPr marL="457146" lvl="1" indent="0" algn="ctr">
              <a:buNone/>
            </a:pPr>
            <a:endParaRPr lang="en-US" sz="4000" u="sng" dirty="0" smtClean="0"/>
          </a:p>
          <a:p>
            <a:pPr marL="457146" lvl="1" indent="0" algn="ctr">
              <a:buNone/>
            </a:pPr>
            <a:endParaRPr lang="en-US" sz="4000" u="sng" dirty="0"/>
          </a:p>
          <a:p>
            <a:pPr marL="457146" lvl="1" indent="0" algn="ctr">
              <a:buNone/>
            </a:pPr>
            <a:r>
              <a:rPr lang="en-US" sz="4000" u="sng" dirty="0" smtClean="0"/>
              <a:t>CROP INSURANCE 101</a:t>
            </a:r>
          </a:p>
          <a:p>
            <a:pPr marL="457146" lvl="1" indent="0" algn="ctr">
              <a:buNone/>
            </a:pPr>
            <a:endParaRPr lang="en-US" sz="4000" u="sng" dirty="0"/>
          </a:p>
          <a:p>
            <a:pPr marL="457146" lvl="1" indent="0" algn="ctr">
              <a:buNone/>
            </a:pPr>
            <a:endParaRPr lang="en-US" sz="4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97870-CC4E-4FA2-A946-6BE543D4761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457200"/>
            <a:ext cx="5896687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5486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1200" b="1" u="sng" dirty="0">
                <a:solidFill>
                  <a:srgbClr val="6BA52B"/>
                </a:solidFill>
                <a:latin typeface="Myriad Pro" pitchFamily="34" charset="0"/>
              </a:rPr>
              <a:t>GRIP </a:t>
            </a:r>
            <a:r>
              <a:rPr lang="en-US" sz="1200" b="1" u="sng" dirty="0" smtClean="0">
                <a:solidFill>
                  <a:srgbClr val="6BA52B"/>
                </a:solidFill>
                <a:latin typeface="Myriad Pro" pitchFamily="34" charset="0"/>
              </a:rPr>
              <a:t>and GRIP/HRO 90-100 </a:t>
            </a:r>
            <a:r>
              <a:rPr lang="en-US" sz="1200" b="1" u="sng" dirty="0" smtClean="0">
                <a:solidFill>
                  <a:srgbClr val="69A12B"/>
                </a:solidFill>
                <a:latin typeface="Myriad Pro" pitchFamily="34" charset="0"/>
              </a:rPr>
              <a:t>CORN </a:t>
            </a:r>
            <a:r>
              <a:rPr lang="en-US" sz="1200" b="1" u="sng" dirty="0">
                <a:solidFill>
                  <a:srgbClr val="69A12B"/>
                </a:solidFill>
                <a:latin typeface="Myriad Pro" pitchFamily="34" charset="0"/>
              </a:rPr>
              <a:t>Example</a:t>
            </a:r>
            <a:r>
              <a:rPr lang="en-US" sz="1200" b="1" dirty="0" smtClean="0">
                <a:solidFill>
                  <a:srgbClr val="69A12B"/>
                </a:solidFill>
                <a:latin typeface="Myriad Pro" pitchFamily="34" charset="0"/>
              </a:rPr>
              <a:t>:</a:t>
            </a:r>
            <a:r>
              <a:rPr lang="en-US" sz="1200" b="1" i="1" dirty="0" smtClean="0">
                <a:latin typeface="Myriad Pro" pitchFamily="34" charset="0"/>
              </a:rPr>
              <a:t> </a:t>
            </a:r>
            <a:r>
              <a:rPr lang="en-US" sz="1200" dirty="0" smtClean="0">
                <a:latin typeface="Myriad Pro" pitchFamily="34" charset="0"/>
              </a:rPr>
              <a:t>  </a:t>
            </a:r>
          </a:p>
          <a:p>
            <a:pPr marL="0" indent="0">
              <a:buNone/>
            </a:pPr>
            <a:r>
              <a:rPr lang="en-US" sz="1200" dirty="0" smtClean="0">
                <a:latin typeface="Myriad Pro" pitchFamily="34" charset="0"/>
              </a:rPr>
              <a:t>2013 Expected </a:t>
            </a:r>
            <a:r>
              <a:rPr lang="en-US" sz="1200" dirty="0">
                <a:latin typeface="Myriad Pro" pitchFamily="34" charset="0"/>
              </a:rPr>
              <a:t>County Yield:  </a:t>
            </a:r>
            <a:r>
              <a:rPr lang="en-US" sz="1200" dirty="0" smtClean="0">
                <a:latin typeface="Myriad Pro" pitchFamily="34" charset="0"/>
              </a:rPr>
              <a:t>177.4 Bushel/Acre  Spring </a:t>
            </a:r>
            <a:r>
              <a:rPr lang="en-US" sz="1200" dirty="0">
                <a:latin typeface="Myriad Pro" pitchFamily="34" charset="0"/>
              </a:rPr>
              <a:t>Price:  $</a:t>
            </a:r>
            <a:r>
              <a:rPr lang="en-US" sz="1200" dirty="0" smtClean="0">
                <a:latin typeface="Myriad Pro" pitchFamily="34" charset="0"/>
              </a:rPr>
              <a:t>6.00  </a:t>
            </a:r>
          </a:p>
          <a:p>
            <a:pPr marL="0" indent="0">
              <a:buNone/>
            </a:pPr>
            <a:r>
              <a:rPr lang="en-US" sz="1200" dirty="0" smtClean="0">
                <a:latin typeface="Myriad Pro" pitchFamily="34" charset="0"/>
              </a:rPr>
              <a:t>Max. Protection/acre GRIP  = 177.4 x $6 x 1.5 = $1,596.60</a:t>
            </a:r>
            <a:endParaRPr lang="en-US" sz="1200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Myriad Pro" pitchFamily="34" charset="0"/>
              </a:rPr>
              <a:t>Fall Price:  $</a:t>
            </a:r>
            <a:r>
              <a:rPr lang="en-US" sz="1200" dirty="0" smtClean="0">
                <a:latin typeface="Myriad Pro" pitchFamily="34" charset="0"/>
              </a:rPr>
              <a:t>4.50  (Spring price higher so both use that)</a:t>
            </a:r>
          </a:p>
          <a:p>
            <a:pPr marL="0" indent="0">
              <a:buNone/>
            </a:pPr>
            <a:r>
              <a:rPr lang="en-US" sz="1200" dirty="0" smtClean="0">
                <a:latin typeface="Myriad Pro" pitchFamily="34" charset="0"/>
              </a:rPr>
              <a:t>Actual Harvest yield = 175 Bushel/Acre for county  Actual Rev = $787.5</a:t>
            </a:r>
            <a:endParaRPr lang="en-US" sz="1200" dirty="0">
              <a:latin typeface="Myriad Pro" pitchFamily="34" charset="0"/>
            </a:endParaRPr>
          </a:p>
          <a:p>
            <a:pPr marL="0" indent="0">
              <a:buNone/>
            </a:pPr>
            <a:endParaRPr lang="en-US" sz="1200" b="1" dirty="0">
              <a:latin typeface="Myriad Pro" pitchFamily="34" charset="0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71730" y="152400"/>
            <a:ext cx="359107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Group Risk Income Protection (GRIP and GRIP/</a:t>
            </a:r>
            <a:r>
              <a:rPr lang="en-US" sz="1600" b="1" dirty="0" smtClean="0">
                <a:solidFill>
                  <a:srgbClr val="6BA52B"/>
                </a:solidFill>
                <a:latin typeface="Myriad Pro Black" pitchFamily="34" charset="0"/>
                <a:cs typeface="Times New Roman" pitchFamily="18" charset="0"/>
              </a:rPr>
              <a:t>HRO</a:t>
            </a:r>
            <a:r>
              <a:rPr lang="en-US" sz="16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)</a:t>
            </a:r>
            <a:endParaRPr lang="en-US" sz="16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4932"/>
            <a:ext cx="2825496" cy="63093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09700" y="4419599"/>
            <a:ext cx="5753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860" indent="-3428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2" indent="-2857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865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012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8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304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50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596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42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200" b="1" u="sng" dirty="0" smtClean="0">
                <a:solidFill>
                  <a:srgbClr val="69A12B"/>
                </a:solidFill>
                <a:latin typeface="Myriad Pro" pitchFamily="34" charset="0"/>
              </a:rPr>
              <a:t>GRIP and GRIP/HRO 90-100 CORN Example</a:t>
            </a:r>
            <a:r>
              <a:rPr lang="en-US" sz="1200" b="1" dirty="0" smtClean="0">
                <a:solidFill>
                  <a:srgbClr val="69A12B"/>
                </a:solidFill>
                <a:latin typeface="Myriad Pro" pitchFamily="34" charset="0"/>
              </a:rPr>
              <a:t>:</a:t>
            </a:r>
            <a:r>
              <a:rPr lang="en-US" sz="1200" b="1" i="1" dirty="0" smtClean="0">
                <a:latin typeface="Myriad Pro" pitchFamily="34" charset="0"/>
              </a:rPr>
              <a:t> </a:t>
            </a:r>
            <a:r>
              <a:rPr lang="en-US" sz="1200" dirty="0" smtClean="0">
                <a:latin typeface="Myriad Pro" pitchFamily="34" charset="0"/>
              </a:rPr>
              <a:t>  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2013 Expected County Yield:  177.4 Bushel / ac  Spring Price:  $6.00  </a:t>
            </a:r>
          </a:p>
          <a:p>
            <a:pPr marL="0" indent="0">
              <a:buFontTx/>
              <a:buNone/>
            </a:pPr>
            <a:r>
              <a:rPr lang="en-US" sz="1200" dirty="0">
                <a:latin typeface="Myriad Pro" pitchFamily="34" charset="0"/>
              </a:rPr>
              <a:t>Maximum Protection </a:t>
            </a:r>
            <a:r>
              <a:rPr lang="en-US" sz="1200" dirty="0" smtClean="0">
                <a:latin typeface="Myriad Pro" pitchFamily="34" charset="0"/>
              </a:rPr>
              <a:t>/ Acre GRIP  = 177.4 x $6 x 1.5 = $1596.60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Fall Price:  </a:t>
            </a:r>
            <a:r>
              <a:rPr lang="en-US" sz="1200" b="1" dirty="0" smtClean="0">
                <a:latin typeface="Myriad Pro" pitchFamily="34" charset="0"/>
              </a:rPr>
              <a:t>$7.25 </a:t>
            </a:r>
          </a:p>
          <a:p>
            <a:pPr marL="0" indent="0">
              <a:buFontTx/>
              <a:buNone/>
            </a:pPr>
            <a:r>
              <a:rPr lang="en-US" sz="1200" dirty="0">
                <a:latin typeface="Myriad Pro" pitchFamily="34" charset="0"/>
              </a:rPr>
              <a:t>Maximum Protection </a:t>
            </a:r>
            <a:r>
              <a:rPr lang="en-US" sz="1200" dirty="0" smtClean="0">
                <a:latin typeface="Myriad Pro" pitchFamily="34" charset="0"/>
              </a:rPr>
              <a:t>/ Acre GRIP/HRO  = 177.4 x </a:t>
            </a:r>
            <a:r>
              <a:rPr lang="en-US" sz="1200" b="1" dirty="0" smtClean="0">
                <a:latin typeface="Myriad Pro" pitchFamily="34" charset="0"/>
              </a:rPr>
              <a:t>$7.25 </a:t>
            </a:r>
            <a:r>
              <a:rPr lang="en-US" sz="1200" dirty="0" smtClean="0">
                <a:latin typeface="Myriad Pro" pitchFamily="34" charset="0"/>
              </a:rPr>
              <a:t>x 1.5 = $1929.23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Actual Harvest yield = 140 bushel/acre for county   Actual Revenue = $1015</a:t>
            </a:r>
          </a:p>
          <a:p>
            <a:pPr marL="0" indent="0">
              <a:buFontTx/>
              <a:buNone/>
            </a:pPr>
            <a:endParaRPr lang="en-US" sz="1200" b="1" dirty="0" smtClean="0">
              <a:latin typeface="Myriad Pro" pitchFamily="34" charset="0"/>
            </a:endParaRPr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2514600"/>
            <a:ext cx="5029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860" indent="-3428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2" indent="-2857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865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012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8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304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50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596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42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200" b="1" u="sng" dirty="0" smtClean="0">
                <a:solidFill>
                  <a:srgbClr val="69A12B"/>
                </a:solidFill>
                <a:latin typeface="Myriad Pro" pitchFamily="34" charset="0"/>
              </a:rPr>
              <a:t>Loss Calculation (when price falls at harvest).</a:t>
            </a:r>
            <a:endParaRPr lang="en-US" sz="1200" dirty="0" smtClean="0">
              <a:solidFill>
                <a:srgbClr val="69A12B"/>
              </a:solidFill>
              <a:latin typeface="Myriad Pro" pitchFamily="34" charset="0"/>
            </a:endParaRPr>
          </a:p>
          <a:p>
            <a:pPr marL="0" indent="0">
              <a:buFontTx/>
              <a:buNone/>
            </a:pPr>
            <a:r>
              <a:rPr lang="en-US" sz="1200" dirty="0">
                <a:latin typeface="Myriad Pro" pitchFamily="34" charset="0"/>
              </a:rPr>
              <a:t>Expected County Yield </a:t>
            </a:r>
            <a:r>
              <a:rPr lang="en-US" sz="1200" dirty="0" smtClean="0">
                <a:latin typeface="Myriad Pro" pitchFamily="34" charset="0"/>
              </a:rPr>
              <a:t> x  Level  x Spring Price = GRIP Trigger Revenue 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(177.4 Bushel/Acre  x  </a:t>
            </a:r>
            <a:r>
              <a:rPr lang="en-US" sz="1200" u="dottedHeavy" dirty="0" smtClean="0">
                <a:latin typeface="Myriad Pro" pitchFamily="34" charset="0"/>
              </a:rPr>
              <a:t>90 </a:t>
            </a:r>
            <a:r>
              <a:rPr lang="en-US" sz="1200" dirty="0" smtClean="0">
                <a:latin typeface="Myriad Pro" pitchFamily="34" charset="0"/>
              </a:rPr>
              <a:t>%  x  $6.00 =</a:t>
            </a:r>
            <a:r>
              <a:rPr lang="en-US" sz="1200" dirty="0" smtClean="0">
                <a:solidFill>
                  <a:srgbClr val="69A12B"/>
                </a:solidFill>
                <a:latin typeface="Myriad Pro" pitchFamily="34" charset="0"/>
              </a:rPr>
              <a:t> </a:t>
            </a:r>
            <a:r>
              <a:rPr lang="en-US" sz="1200" b="1" dirty="0" smtClean="0">
                <a:solidFill>
                  <a:srgbClr val="69A12B"/>
                </a:solidFill>
                <a:latin typeface="Myriad Pro" pitchFamily="34" charset="0"/>
              </a:rPr>
              <a:t>$958.00 per acre</a:t>
            </a:r>
            <a:r>
              <a:rPr lang="en-US" sz="1200" dirty="0" smtClean="0">
                <a:latin typeface="Myriad Pro" pitchFamily="34" charset="0"/>
              </a:rPr>
              <a:t>)</a:t>
            </a:r>
            <a:endParaRPr lang="en-US" sz="1200" dirty="0" smtClean="0">
              <a:solidFill>
                <a:srgbClr val="69A12B"/>
              </a:solidFill>
              <a:latin typeface="Myriad Pro" pitchFamily="34" charset="0"/>
            </a:endParaRP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GRIP Trigger Revenue less Actual Revenue = $170.50 short 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	$170.50 / $958.00 = 17.8% shortfall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17.8% x $1,596.60 (Max Protection/Acre) = $284.20 per acre loss.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(</a:t>
            </a:r>
            <a:r>
              <a:rPr lang="en-US" sz="1200" b="1" dirty="0" smtClean="0">
                <a:latin typeface="Myriad Pro" pitchFamily="34" charset="0"/>
              </a:rPr>
              <a:t>price lower, so GRIP and GRIP/HRO pay the same</a:t>
            </a:r>
            <a:endParaRPr lang="en-US" sz="1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0" y="6096000"/>
            <a:ext cx="56388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860" indent="-3428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2" indent="-2857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865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012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8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304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50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596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42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200" b="1" u="sng" dirty="0" smtClean="0">
                <a:solidFill>
                  <a:srgbClr val="69A12B"/>
                </a:solidFill>
                <a:latin typeface="Myriad Pro" pitchFamily="34" charset="0"/>
              </a:rPr>
              <a:t>Loss Calculation (when price increases at Harvest).</a:t>
            </a:r>
            <a:endParaRPr lang="en-US" sz="1200" dirty="0" smtClean="0">
              <a:solidFill>
                <a:srgbClr val="69A12B"/>
              </a:solidFill>
              <a:latin typeface="Myriad Pro" pitchFamily="34" charset="0"/>
            </a:endParaRPr>
          </a:p>
          <a:p>
            <a:pPr marL="0" indent="0">
              <a:buFontTx/>
              <a:buNone/>
            </a:pPr>
            <a:r>
              <a:rPr lang="en-US" sz="1200" dirty="0">
                <a:latin typeface="Myriad Pro" pitchFamily="34" charset="0"/>
              </a:rPr>
              <a:t>Expected County Yield </a:t>
            </a:r>
            <a:r>
              <a:rPr lang="en-US" sz="1200" dirty="0" smtClean="0">
                <a:latin typeface="Myriad Pro" pitchFamily="34" charset="0"/>
              </a:rPr>
              <a:t> x  Level  x  Spring Price = GRIP Trigger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   (177.4 Bushel/Acre  x  </a:t>
            </a:r>
            <a:r>
              <a:rPr lang="en-US" sz="1200" u="dottedHeavy" dirty="0" smtClean="0">
                <a:latin typeface="Myriad Pro" pitchFamily="34" charset="0"/>
              </a:rPr>
              <a:t>90 </a:t>
            </a:r>
            <a:r>
              <a:rPr lang="en-US" sz="1200" dirty="0" smtClean="0">
                <a:latin typeface="Myriad Pro" pitchFamily="34" charset="0"/>
              </a:rPr>
              <a:t>%  x  $6.00 =</a:t>
            </a:r>
            <a:r>
              <a:rPr lang="en-US" sz="1200" dirty="0" smtClean="0">
                <a:solidFill>
                  <a:srgbClr val="69A12B"/>
                </a:solidFill>
                <a:latin typeface="Myriad Pro" pitchFamily="34" charset="0"/>
              </a:rPr>
              <a:t> </a:t>
            </a:r>
            <a:r>
              <a:rPr lang="en-US" sz="1200" b="1" dirty="0" smtClean="0">
                <a:solidFill>
                  <a:srgbClr val="69A12B"/>
                </a:solidFill>
                <a:latin typeface="Myriad Pro" pitchFamily="34" charset="0"/>
              </a:rPr>
              <a:t>$958.00 per Acre</a:t>
            </a:r>
            <a:r>
              <a:rPr lang="en-US" sz="1200" dirty="0" smtClean="0">
                <a:latin typeface="Myriad Pro" pitchFamily="34" charset="0"/>
              </a:rPr>
              <a:t>)</a:t>
            </a:r>
            <a:endParaRPr lang="en-US" sz="1200" dirty="0" smtClean="0">
              <a:solidFill>
                <a:srgbClr val="69A12B"/>
              </a:solidFill>
              <a:latin typeface="Myriad Pro" pitchFamily="34" charset="0"/>
            </a:endParaRP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Expected </a:t>
            </a:r>
            <a:r>
              <a:rPr lang="en-US" sz="1200" dirty="0">
                <a:latin typeface="Myriad Pro" pitchFamily="34" charset="0"/>
              </a:rPr>
              <a:t>County Yield </a:t>
            </a:r>
            <a:r>
              <a:rPr lang="en-US" sz="1200" dirty="0" smtClean="0">
                <a:latin typeface="Myriad Pro" pitchFamily="34" charset="0"/>
              </a:rPr>
              <a:t> x  Level  x  Harvest Price = GRIP/HRO Trigger  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   (177.4 Bushel/Acre  x  </a:t>
            </a:r>
            <a:r>
              <a:rPr lang="en-US" sz="1200" u="dottedHeavy" dirty="0" smtClean="0">
                <a:latin typeface="Myriad Pro" pitchFamily="34" charset="0"/>
              </a:rPr>
              <a:t>90 </a:t>
            </a:r>
            <a:r>
              <a:rPr lang="en-US" sz="1200" dirty="0" smtClean="0">
                <a:latin typeface="Myriad Pro" pitchFamily="34" charset="0"/>
              </a:rPr>
              <a:t>%  x  $7.25 =</a:t>
            </a:r>
            <a:r>
              <a:rPr lang="en-US" sz="1200" dirty="0" smtClean="0">
                <a:solidFill>
                  <a:srgbClr val="69A12B"/>
                </a:solidFill>
                <a:latin typeface="Myriad Pro" pitchFamily="34" charset="0"/>
              </a:rPr>
              <a:t> </a:t>
            </a:r>
            <a:r>
              <a:rPr lang="en-US" sz="1200" b="1" dirty="0" smtClean="0">
                <a:solidFill>
                  <a:srgbClr val="69A12B"/>
                </a:solidFill>
                <a:latin typeface="Myriad Pro" pitchFamily="34" charset="0"/>
              </a:rPr>
              <a:t>$1157.54/Acre</a:t>
            </a:r>
            <a:r>
              <a:rPr lang="en-US" sz="1200" dirty="0" smtClean="0">
                <a:latin typeface="Myriad Pro" pitchFamily="34" charset="0"/>
              </a:rPr>
              <a:t>)</a:t>
            </a:r>
            <a:endParaRPr lang="en-US" sz="1200" dirty="0" smtClean="0">
              <a:solidFill>
                <a:srgbClr val="69A12B"/>
              </a:solidFill>
              <a:latin typeface="Myriad Pro" pitchFamily="34" charset="0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Myriad Pro" pitchFamily="34" charset="0"/>
            </a:endParaRP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Regular GRIP Trigger Revenue less Actual Revenue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	$958 minus  $1015 actual  = NO LOSS PAID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GRIP/HRO Trigger Revenue less Actual Revenue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	$1157.54 - $1015 = $142.35 short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Shortfall - $142.35 / $1157.54 = 12.3%</a:t>
            </a:r>
          </a:p>
          <a:p>
            <a:pPr marL="0" indent="0">
              <a:buFontTx/>
              <a:buNone/>
            </a:pPr>
            <a:r>
              <a:rPr lang="en-US" sz="1200" dirty="0" smtClean="0">
                <a:latin typeface="Myriad Pro" pitchFamily="34" charset="0"/>
              </a:rPr>
              <a:t>	12.3% x $1929.23 Maximum Protection = $237.30 Loss</a:t>
            </a: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371600" y="1295400"/>
            <a:ext cx="5257800" cy="1143000"/>
          </a:xfrm>
          <a:prstGeom prst="roundRect">
            <a:avLst/>
          </a:prstGeom>
          <a:noFill/>
          <a:ln>
            <a:solidFill>
              <a:srgbClr val="6BA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371600" y="2447925"/>
            <a:ext cx="5257800" cy="1819276"/>
          </a:xfrm>
          <a:prstGeom prst="roundRect">
            <a:avLst/>
          </a:prstGeom>
          <a:noFill/>
          <a:ln>
            <a:solidFill>
              <a:srgbClr val="6BA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09700" y="4267201"/>
            <a:ext cx="5229225" cy="1676399"/>
          </a:xfrm>
          <a:prstGeom prst="roundRect">
            <a:avLst/>
          </a:prstGeom>
          <a:noFill/>
          <a:ln>
            <a:solidFill>
              <a:srgbClr val="6BA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381125" y="5943600"/>
            <a:ext cx="5248275" cy="2971800"/>
          </a:xfrm>
          <a:prstGeom prst="roundRect">
            <a:avLst/>
          </a:prstGeom>
          <a:noFill/>
          <a:ln>
            <a:solidFill>
              <a:srgbClr val="6BA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590800"/>
            <a:ext cx="5257800" cy="3124200"/>
          </a:xfrm>
        </p:spPr>
        <p:txBody>
          <a:bodyPr/>
          <a:lstStyle/>
          <a:p>
            <a:pPr marL="0" indent="0">
              <a:buClr>
                <a:srgbClr val="69A12B"/>
              </a:buClr>
              <a:buNone/>
            </a:pPr>
            <a:r>
              <a:rPr lang="en-US" sz="1200" dirty="0">
                <a:latin typeface="Myriad Pro" pitchFamily="34" charset="0"/>
              </a:rPr>
              <a:t>Qualifications: 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A producer </a:t>
            </a:r>
            <a:r>
              <a:rPr lang="en-US" sz="1200" dirty="0">
                <a:latin typeface="Myriad Pro" pitchFamily="34" charset="0"/>
              </a:rPr>
              <a:t>with ground in high risk areas </a:t>
            </a:r>
            <a:r>
              <a:rPr lang="en-US" sz="1200" dirty="0" smtClean="0">
                <a:latin typeface="Myriad Pro" pitchFamily="34" charset="0"/>
              </a:rPr>
              <a:t>who </a:t>
            </a:r>
            <a:r>
              <a:rPr lang="en-US" sz="1200" dirty="0">
                <a:latin typeface="Myriad Pro" pitchFamily="34" charset="0"/>
              </a:rPr>
              <a:t>insure their non-high risk ground with YP, RP, RPE.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Yield and Revenue Protection available depending on the base plan. 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The base policy may have OU, BU, or EU, however HR-ACE unit structure must be OU or BU.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219200"/>
            <a:ext cx="5257800" cy="1123698"/>
          </a:xfrm>
          <a:prstGeom prst="roundRect">
            <a:avLst/>
          </a:prstGeom>
          <a:solidFill>
            <a:srgbClr val="69A12B"/>
          </a:solidFill>
          <a:ln>
            <a:noFill/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yriad Pro" pitchFamily="34" charset="0"/>
              </a:rPr>
              <a:t>The HR-ACE </a:t>
            </a:r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(High Risk Alternative Coverage Endorsement) allows </a:t>
            </a:r>
            <a:r>
              <a:rPr lang="en-US" sz="1200" dirty="0">
                <a:solidFill>
                  <a:schemeClr val="bg1"/>
                </a:solidFill>
                <a:latin typeface="Myriad Pro" pitchFamily="34" charset="0"/>
              </a:rPr>
              <a:t>policyholders to insure high-risk acres at an additional coverage level that is lower than the coverage level on their non-high-risk acres (as an optional endorsement to a Federal reinsured additional corn, soybean, wheat, or grain sorghum policy.)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886200"/>
            <a:ext cx="5410200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200" dirty="0" smtClean="0">
                <a:latin typeface="Myriad Pro" pitchFamily="34" charset="0"/>
              </a:rPr>
              <a:t>* The preceding High-Risk </a:t>
            </a:r>
            <a:r>
              <a:rPr lang="en-US" sz="1200" dirty="0">
                <a:latin typeface="Myriad Pro" pitchFamily="34" charset="0"/>
              </a:rPr>
              <a:t>Land Exclusion option only allows an insured to elect to not insure high-risk acres, or to insure them at the </a:t>
            </a:r>
            <a:r>
              <a:rPr lang="en-US" sz="1200" dirty="0" smtClean="0">
                <a:latin typeface="Myriad Pro" pitchFamily="34" charset="0"/>
              </a:rPr>
              <a:t>catastrophic </a:t>
            </a:r>
            <a:r>
              <a:rPr lang="en-US" sz="1200" dirty="0">
                <a:latin typeface="Myriad Pro" pitchFamily="34" charset="0"/>
              </a:rPr>
              <a:t>level of coverage.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19330" y="152400"/>
            <a:ext cx="359107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NEW for 2013 – HR-ACE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4932"/>
            <a:ext cx="2825496" cy="6309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19200" y="4419600"/>
            <a:ext cx="518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860" indent="-3428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2" indent="-2857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865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012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8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304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50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596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42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With YP, HR-ACE levels must be lower than the base coverage level.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With RP/RPE, HR-ACE levels using RP must be lower than the base coverage level, but if YP is the HR-ACE coverage, the levels can be the same or less. </a:t>
            </a:r>
            <a:endParaRPr lang="en-US" sz="1200" dirty="0">
              <a:latin typeface="Myriad Pro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94033"/>
              </p:ext>
            </p:extLst>
          </p:nvPr>
        </p:nvGraphicFramePr>
        <p:xfrm>
          <a:off x="1209675" y="5410200"/>
          <a:ext cx="5419725" cy="1554692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9674"/>
                <a:gridCol w="676025"/>
                <a:gridCol w="741159"/>
                <a:gridCol w="667043"/>
                <a:gridCol w="667043"/>
                <a:gridCol w="1778781"/>
              </a:tblGrid>
              <a:tr h="388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Base Plan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12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69A12B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 HR ACE Options</a:t>
                      </a:r>
                      <a:endParaRPr lang="en-US" sz="1400" b="1" i="0" u="none" strike="noStrike" dirty="0">
                        <a:solidFill>
                          <a:srgbClr val="69A12B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85 YP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80 YP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75 YP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70 YP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65 </a:t>
                      </a:r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and lower YP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85 RP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85 YP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80 YP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75 YP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70 YP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65 </a:t>
                      </a:r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and lower YP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85 RP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80RP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75 RP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70 RP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65 </a:t>
                      </a:r>
                      <a:r>
                        <a:rPr lang="en-US" sz="1400" u="none" strike="noStrike" dirty="0" smtClean="0"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RP and lower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7144" marR="7144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EC0"/>
                    </a:solidFill>
                  </a:tcPr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19200" y="7162800"/>
            <a:ext cx="5410200" cy="1600200"/>
          </a:xfrm>
          <a:prstGeom prst="roundRect">
            <a:avLst/>
          </a:prstGeom>
          <a:noFill/>
          <a:ln w="76200">
            <a:solidFill>
              <a:srgbClr val="69A12B"/>
            </a:solidFill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HR-ACE includes the same Replant and Prevented Planting coverage as the base policy.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Added land rules apply to the HR-ACE acres. (Yield is based on simple average of existing high risk ground.)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Premium for HR-ACE coverage is the same as existing high risk land rates. 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CAT coverage with a High Risk Land Exclusion is still </a:t>
            </a:r>
            <a:r>
              <a:rPr lang="en-US" sz="1200" dirty="0" smtClean="0">
                <a:latin typeface="Myriad Pro" pitchFamily="34" charset="0"/>
              </a:rPr>
              <a:t>available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98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9201" t="-2" r="-730" b="-4210"/>
          <a:stretch/>
        </p:blipFill>
        <p:spPr bwMode="auto">
          <a:xfrm>
            <a:off x="4538661" y="961621"/>
            <a:ext cx="2009775" cy="714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5108" y="1828800"/>
            <a:ext cx="5295900" cy="1328010"/>
          </a:xfrm>
          <a:prstGeom prst="roundRect">
            <a:avLst/>
          </a:prstGeom>
          <a:solidFill>
            <a:srgbClr val="69A12B"/>
          </a:solidFill>
        </p:spPr>
        <p:txBody>
          <a:bodyPr wrap="square" lIns="91429" tIns="45714" rIns="91429" bIns="45714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</a:rPr>
              <a:t>Establishes </a:t>
            </a:r>
            <a:r>
              <a:rPr lang="en-US" sz="1200" dirty="0">
                <a:solidFill>
                  <a:schemeClr val="bg1"/>
                </a:solidFill>
              </a:rPr>
              <a:t>criteria for individual policies within a 2.5 mile x 2.5 mile </a:t>
            </a:r>
            <a:r>
              <a:rPr lang="en-US" sz="1200" dirty="0" smtClean="0">
                <a:solidFill>
                  <a:schemeClr val="bg1"/>
                </a:solidFill>
              </a:rPr>
              <a:t>grid </a:t>
            </a:r>
            <a:r>
              <a:rPr lang="en-US" sz="1200" dirty="0">
                <a:solidFill>
                  <a:schemeClr val="bg1"/>
                </a:solidFill>
              </a:rPr>
              <a:t>using National Weather Service information, soil </a:t>
            </a:r>
            <a:r>
              <a:rPr lang="en-US" sz="1200" dirty="0" smtClean="0">
                <a:solidFill>
                  <a:schemeClr val="bg1"/>
                </a:solidFill>
              </a:rPr>
              <a:t>types </a:t>
            </a:r>
            <a:r>
              <a:rPr lang="en-US" sz="1200" dirty="0">
                <a:solidFill>
                  <a:schemeClr val="bg1"/>
                </a:solidFill>
              </a:rPr>
              <a:t>and Doppler Radar.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</a:rPr>
              <a:t>Pays </a:t>
            </a:r>
            <a:r>
              <a:rPr lang="en-US" sz="1200" dirty="0">
                <a:solidFill>
                  <a:schemeClr val="bg1"/>
                </a:solidFill>
              </a:rPr>
              <a:t>when measurable rain and temperatures breach defined levels which would adversely affect optimum yields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108" y="3219450"/>
            <a:ext cx="1149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9A12B"/>
                </a:solidFill>
              </a:rPr>
              <a:t>Corn</a:t>
            </a:r>
            <a:endParaRPr lang="en-US" sz="1400" dirty="0">
              <a:solidFill>
                <a:srgbClr val="69A1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5108" y="6169223"/>
            <a:ext cx="1149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9A12B"/>
                </a:solidFill>
              </a:rPr>
              <a:t>Soybeans</a:t>
            </a:r>
            <a:endParaRPr lang="en-US" sz="1400" dirty="0">
              <a:solidFill>
                <a:srgbClr val="69A12B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724130" y="549219"/>
            <a:ext cx="3667270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Total Weather Insurance</a:t>
            </a:r>
          </a:p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(TWI)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316"/>
            <a:ext cx="2825496" cy="630936"/>
          </a:xfrm>
          <a:prstGeom prst="rect">
            <a:avLst/>
          </a:prstGeom>
        </p:spPr>
      </p:pic>
      <p:pic>
        <p:nvPicPr>
          <p:cNvPr id="14" name="Picture 13" descr="http://www.climate.com/assets/cornTWI2013599px-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3"/>
          <a:stretch/>
        </p:blipFill>
        <p:spPr bwMode="auto">
          <a:xfrm>
            <a:off x="2590801" y="3253856"/>
            <a:ext cx="3352800" cy="2765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4" descr="http://www.climate.com/assets/_resampled/resizedimage600501-SOYBEANgrowthchartsTWI2013D4_2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"/>
          <a:stretch/>
        </p:blipFill>
        <p:spPr bwMode="auto">
          <a:xfrm>
            <a:off x="2590800" y="6172200"/>
            <a:ext cx="3352800" cy="2718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62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579889"/>
            <a:ext cx="5253036" cy="6872817"/>
          </a:xfrm>
        </p:spPr>
        <p:txBody>
          <a:bodyPr/>
          <a:lstStyle/>
          <a:p>
            <a:pPr marL="0" indent="0">
              <a:buClr>
                <a:srgbClr val="69A12B"/>
              </a:buClr>
              <a:buNone/>
            </a:pPr>
            <a:r>
              <a:rPr lang="en-US" sz="1200" b="1" dirty="0" smtClean="0">
                <a:solidFill>
                  <a:srgbClr val="69A12B"/>
                </a:solidFill>
              </a:rPr>
              <a:t>Perils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/>
              <a:t>Excess Moisture – entire growing season</a:t>
            </a:r>
            <a:endParaRPr lang="en-US" sz="1200" dirty="0"/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/>
              <a:t>Early Season Drought / Growing Season Drought </a:t>
            </a:r>
            <a:r>
              <a:rPr lang="en-US" sz="1200" dirty="0"/>
              <a:t>with Soil Moisture Tracker</a:t>
            </a:r>
          </a:p>
          <a:p>
            <a:pPr lvl="1">
              <a:buClr>
                <a:srgbClr val="69A12B"/>
              </a:buClr>
              <a:buFont typeface="Arial" pitchFamily="34" charset="0"/>
              <a:buChar char="•"/>
            </a:pPr>
            <a:r>
              <a:rPr lang="en-US" sz="1200" dirty="0"/>
              <a:t>Considers soil type, rainfall, temp, plant </a:t>
            </a:r>
            <a:r>
              <a:rPr lang="en-US" sz="1200" dirty="0" smtClean="0"/>
              <a:t>use, relative maturity</a:t>
            </a:r>
            <a:endParaRPr lang="en-US" sz="1200" dirty="0"/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/>
              <a:t>Daytime Heat Stress / Nighttime Heat Stress </a:t>
            </a:r>
            <a:endParaRPr lang="en-US" sz="1200" dirty="0"/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/>
              <a:t>Low Heat Units </a:t>
            </a:r>
            <a:r>
              <a:rPr lang="en-US" sz="1200" dirty="0" smtClean="0"/>
              <a:t>(Corn) - Early </a:t>
            </a:r>
            <a:r>
              <a:rPr lang="en-US" sz="1200" dirty="0"/>
              <a:t>Fall </a:t>
            </a:r>
            <a:r>
              <a:rPr lang="en-US" sz="1200" dirty="0" smtClean="0"/>
              <a:t>Freeze (Soybeans)</a:t>
            </a:r>
          </a:p>
          <a:p>
            <a:pPr marL="0" indent="0">
              <a:buClr>
                <a:srgbClr val="69A12B"/>
              </a:buClr>
              <a:buNone/>
            </a:pPr>
            <a:endParaRPr lang="en-US" sz="1200" dirty="0"/>
          </a:p>
          <a:p>
            <a:pPr marL="0" indent="0">
              <a:buClr>
                <a:srgbClr val="69A12B"/>
              </a:buClr>
              <a:buNone/>
            </a:pPr>
            <a:endParaRPr lang="en-US" sz="1200" dirty="0" smtClean="0"/>
          </a:p>
          <a:p>
            <a:pPr marL="0" indent="0">
              <a:buClr>
                <a:srgbClr val="69A12B"/>
              </a:buClr>
              <a:buNone/>
            </a:pPr>
            <a:endParaRPr lang="en-US" sz="1200" dirty="0"/>
          </a:p>
          <a:p>
            <a:pPr marL="0" indent="0">
              <a:buClr>
                <a:srgbClr val="69A12B"/>
              </a:buClr>
              <a:buNone/>
            </a:pPr>
            <a:endParaRPr lang="en-US" sz="1200" dirty="0" smtClean="0"/>
          </a:p>
          <a:p>
            <a:pPr marL="0" indent="0">
              <a:buClr>
                <a:srgbClr val="69A12B"/>
              </a:buClr>
              <a:buNone/>
            </a:pPr>
            <a:endParaRPr lang="en-US" sz="1200" dirty="0"/>
          </a:p>
          <a:p>
            <a:pPr marL="0" indent="0">
              <a:buClr>
                <a:srgbClr val="69A12B"/>
              </a:buClr>
              <a:buNone/>
            </a:pPr>
            <a:endParaRPr lang="en-US" sz="1200" dirty="0"/>
          </a:p>
          <a:p>
            <a:pPr marL="0" indent="0">
              <a:buClr>
                <a:srgbClr val="69A12B"/>
              </a:buClr>
              <a:buNone/>
            </a:pPr>
            <a:r>
              <a:rPr lang="en-US" sz="1200" b="1" dirty="0" smtClean="0">
                <a:solidFill>
                  <a:srgbClr val="69A12B"/>
                </a:solidFill>
              </a:rPr>
              <a:t>Premium</a:t>
            </a:r>
            <a:endParaRPr lang="en-US" sz="1200" b="1" dirty="0">
              <a:solidFill>
                <a:srgbClr val="69A12B"/>
              </a:solidFill>
            </a:endParaRPr>
          </a:p>
          <a:p>
            <a:pPr lvl="1">
              <a:buClr>
                <a:srgbClr val="69A12B"/>
              </a:buClr>
              <a:buFont typeface="Arial" pitchFamily="34" charset="0"/>
              <a:buChar char="•"/>
            </a:pPr>
            <a:r>
              <a:rPr lang="en-US" sz="1200" dirty="0"/>
              <a:t>Instead of each peril having an effective </a:t>
            </a:r>
            <a:r>
              <a:rPr lang="en-US" sz="1200" dirty="0" smtClean="0"/>
              <a:t>deductible, there </a:t>
            </a:r>
            <a:r>
              <a:rPr lang="en-US" sz="1200" dirty="0"/>
              <a:t>is one combined $ deductible for the policy</a:t>
            </a:r>
            <a:r>
              <a:rPr lang="en-US" sz="1200" dirty="0" smtClean="0"/>
              <a:t>.</a:t>
            </a:r>
          </a:p>
          <a:p>
            <a:pPr lvl="1">
              <a:buClr>
                <a:srgbClr val="69A12B"/>
              </a:buClr>
              <a:buFont typeface="Arial" pitchFamily="34" charset="0"/>
              <a:buChar char="•"/>
            </a:pPr>
            <a:r>
              <a:rPr lang="en-US" sz="1200" dirty="0" smtClean="0"/>
              <a:t>Claims paid as follows</a:t>
            </a:r>
          </a:p>
          <a:p>
            <a:pPr marL="457146" lvl="1" indent="0">
              <a:buClr>
                <a:srgbClr val="69A12B"/>
              </a:buClr>
              <a:buNone/>
            </a:pPr>
            <a:endParaRPr lang="en-US" sz="1200" i="1" dirty="0" smtClean="0"/>
          </a:p>
          <a:p>
            <a:pPr marL="457146" lvl="1" indent="0">
              <a:buClr>
                <a:srgbClr val="69A12B"/>
              </a:buClr>
              <a:buNone/>
            </a:pPr>
            <a:r>
              <a:rPr lang="en-US" sz="1200" i="1" dirty="0">
                <a:sym typeface="Wingdings" pitchFamily="2" charset="2"/>
              </a:rPr>
              <a:t>Deductible </a:t>
            </a:r>
            <a:r>
              <a:rPr lang="en-US" sz="1200" i="1" dirty="0" smtClean="0"/>
              <a:t> </a:t>
            </a:r>
            <a:r>
              <a:rPr lang="en-US" sz="1200" i="1" dirty="0"/>
              <a:t>Premium </a:t>
            </a:r>
            <a:r>
              <a:rPr lang="en-US" sz="1200" i="1" dirty="0" smtClean="0">
                <a:sym typeface="Wingdings" pitchFamily="2" charset="2"/>
              </a:rPr>
              <a:t> Available amount of coverage</a:t>
            </a:r>
            <a:endParaRPr lang="en-US" sz="1200" i="1" dirty="0">
              <a:sym typeface="Wingdings" pitchFamily="2" charset="2"/>
            </a:endParaRPr>
          </a:p>
          <a:p>
            <a:pPr lvl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>
                <a:sym typeface="Wingdings" pitchFamily="2" charset="2"/>
              </a:rPr>
              <a:t>Premium increases as we approach March 15</a:t>
            </a:r>
            <a:r>
              <a:rPr lang="en-US" sz="1200" baseline="30000" dirty="0" smtClean="0">
                <a:sym typeface="Wingdings" pitchFamily="2" charset="2"/>
              </a:rPr>
              <a:t>th</a:t>
            </a:r>
            <a:r>
              <a:rPr lang="en-US" sz="1200" dirty="0" smtClean="0">
                <a:sym typeface="Wingdings" pitchFamily="2" charset="2"/>
              </a:rPr>
              <a:t> deadline.</a:t>
            </a:r>
          </a:p>
          <a:p>
            <a:pPr lvl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>
                <a:sym typeface="Wingdings" pitchFamily="2" charset="2"/>
              </a:rPr>
              <a:t>Can lower acres or cancel by March 15</a:t>
            </a:r>
            <a:r>
              <a:rPr lang="en-US" sz="1200" baseline="30000" dirty="0" smtClean="0">
                <a:sym typeface="Wingdings" pitchFamily="2" charset="2"/>
              </a:rPr>
              <a:t>th</a:t>
            </a:r>
            <a:r>
              <a:rPr lang="en-US" sz="1200" dirty="0" smtClean="0">
                <a:sym typeface="Wingdings" pitchFamily="2" charset="2"/>
              </a:rPr>
              <a:t> with no penalty or fees.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85730" y="3276600"/>
            <a:ext cx="5253036" cy="1066800"/>
          </a:xfrm>
          <a:prstGeom prst="roundRect">
            <a:avLst/>
          </a:prstGeom>
          <a:solidFill>
            <a:srgbClr val="69A12B"/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860" indent="-3428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2" indent="-2857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865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012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8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304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50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596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42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TWI can be purchased on less than 100% of acres farmed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TWI must be purchased before MP deadline of March 15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No adjusters are involved – weather information from NWS determines if a loss payment should be issued.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9201" t="-2" r="-730" b="-4210"/>
          <a:stretch/>
        </p:blipFill>
        <p:spPr bwMode="auto">
          <a:xfrm>
            <a:off x="4538661" y="961621"/>
            <a:ext cx="2009775" cy="714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24130" y="549219"/>
            <a:ext cx="3667270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Total Weather Insurance</a:t>
            </a:r>
          </a:p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(TWI)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316"/>
            <a:ext cx="2825496" cy="630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5" b="2998"/>
          <a:stretch/>
        </p:blipFill>
        <p:spPr>
          <a:xfrm>
            <a:off x="1470295" y="6781800"/>
            <a:ext cx="1408906" cy="1406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0"/>
          <a:stretch/>
        </p:blipFill>
        <p:spPr>
          <a:xfrm>
            <a:off x="3038330" y="6772274"/>
            <a:ext cx="1371600" cy="1425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1"/>
          <a:stretch/>
        </p:blipFill>
        <p:spPr>
          <a:xfrm>
            <a:off x="4629215" y="6781800"/>
            <a:ext cx="1428686" cy="1415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55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admcrs.com/Images/CropInsuranceCoverage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4603750" y="1371600"/>
            <a:ext cx="2254250" cy="4191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371600"/>
            <a:ext cx="3657600" cy="4038600"/>
          </a:xfrm>
          <a:prstGeom prst="roundRect">
            <a:avLst/>
          </a:prstGeom>
          <a:solidFill>
            <a:srgbClr val="69A12B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Hail insurance provides protection for the following: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Hail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Fire and Lightning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Vandalism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Transit (while being hauled)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Stored Grain (while in storage)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Catastrophic Loss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These perils can also be added to a hail policy: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Green Snap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Wind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Extra Harvest Expense</a:t>
            </a:r>
          </a:p>
          <a:p>
            <a:pPr lvl="0"/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Replant / Preventive Planting for GRIP / GRP policies</a:t>
            </a:r>
          </a:p>
          <a:p>
            <a:pPr marL="0" indent="0">
              <a:buNone/>
            </a:pPr>
            <a:endParaRPr lang="en-US" sz="1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7150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>
                <a:latin typeface="Myriad Pro" pitchFamily="34" charset="0"/>
              </a:rPr>
              <a:t>Stand alone policy:  </a:t>
            </a:r>
            <a:r>
              <a:rPr lang="en-US" sz="1200" dirty="0" smtClean="0">
                <a:latin typeface="Myriad Pro" pitchFamily="34" charset="0"/>
              </a:rPr>
              <a:t>Written </a:t>
            </a:r>
            <a:r>
              <a:rPr lang="en-US" sz="1200" dirty="0">
                <a:latin typeface="Myriad Pro" pitchFamily="34" charset="0"/>
              </a:rPr>
              <a:t>only on crops and fields you want hail insurance on.  Renewal date is June 1 for that crop year</a:t>
            </a:r>
            <a:r>
              <a:rPr lang="en-US" sz="1200" dirty="0" smtClean="0">
                <a:latin typeface="Myriad Pro" pitchFamily="34" charset="0"/>
              </a:rPr>
              <a:t>.</a:t>
            </a:r>
          </a:p>
          <a:p>
            <a:pPr marL="285750" lvl="0" indent="-285750"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>
                <a:latin typeface="Myriad Pro" pitchFamily="34" charset="0"/>
              </a:rPr>
              <a:t>Auto –Hail:  Hail policy tied in with your Multi-Peril C</a:t>
            </a:r>
            <a:r>
              <a:rPr lang="en-US" sz="1200" dirty="0" smtClean="0">
                <a:latin typeface="Myriad Pro" pitchFamily="34" charset="0"/>
              </a:rPr>
              <a:t>rop Insurance</a:t>
            </a:r>
            <a:r>
              <a:rPr lang="en-US" sz="1200" dirty="0">
                <a:latin typeface="Myriad Pro" pitchFamily="34" charset="0"/>
              </a:rPr>
              <a:t>.  You pick the amount of </a:t>
            </a:r>
            <a:r>
              <a:rPr lang="en-US" sz="1200" dirty="0" smtClean="0">
                <a:latin typeface="Myriad Pro" pitchFamily="34" charset="0"/>
              </a:rPr>
              <a:t>coverage </a:t>
            </a:r>
            <a:r>
              <a:rPr lang="en-US" sz="1200" dirty="0">
                <a:latin typeface="Myriad Pro" pitchFamily="34" charset="0"/>
              </a:rPr>
              <a:t>you want per </a:t>
            </a:r>
            <a:r>
              <a:rPr lang="en-US" sz="1200" dirty="0" smtClean="0">
                <a:latin typeface="Myriad Pro" pitchFamily="34" charset="0"/>
              </a:rPr>
              <a:t>crop, </a:t>
            </a:r>
            <a:r>
              <a:rPr lang="en-US" sz="1200" dirty="0">
                <a:latin typeface="Myriad Pro" pitchFamily="34" charset="0"/>
              </a:rPr>
              <a:t>per county and it is applied to all of your crops covered on your Multi-Peril policy </a:t>
            </a:r>
            <a:r>
              <a:rPr lang="en-US" sz="1200" dirty="0" smtClean="0">
                <a:latin typeface="Myriad Pro" pitchFamily="34" charset="0"/>
              </a:rPr>
              <a:t>(recommended).</a:t>
            </a:r>
          </a:p>
          <a:p>
            <a:pPr marL="285750" lvl="0" indent="-285750">
              <a:buClr>
                <a:srgbClr val="69A12B"/>
              </a:buClr>
              <a:buFont typeface="Wingdings" pitchFamily="2" charset="2"/>
              <a:buChar char="ü"/>
            </a:pPr>
            <a:endParaRPr lang="en-US" sz="1200" b="1" dirty="0">
              <a:latin typeface="Myriad Pro" pitchFamily="34" charset="0"/>
            </a:endParaRPr>
          </a:p>
          <a:p>
            <a:pPr>
              <a:buClr>
                <a:srgbClr val="69A12B"/>
              </a:buClr>
            </a:pPr>
            <a:r>
              <a:rPr lang="en-US" sz="1200" b="1" dirty="0">
                <a:latin typeface="Myriad Pro" pitchFamily="34" charset="0"/>
              </a:rPr>
              <a:t>Hail insurance </a:t>
            </a:r>
            <a:r>
              <a:rPr lang="en-US" sz="1200" b="1" dirty="0" smtClean="0">
                <a:latin typeface="Myriad Pro" pitchFamily="34" charset="0"/>
              </a:rPr>
              <a:t>is very reasonably </a:t>
            </a:r>
            <a:r>
              <a:rPr lang="en-US" sz="1200" b="1" dirty="0">
                <a:latin typeface="Myriad Pro" pitchFamily="34" charset="0"/>
              </a:rPr>
              <a:t>priced and makes a great addition to your risk management package for little additional cost.  </a:t>
            </a:r>
          </a:p>
          <a:p>
            <a:pPr lvl="0">
              <a:buClr>
                <a:srgbClr val="69A12B"/>
              </a:buClr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581400" y="228600"/>
            <a:ext cx="3667270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Crop Hail Insurance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0" y="364697"/>
            <a:ext cx="282549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1" y="2042583"/>
            <a:ext cx="5143500" cy="3145135"/>
          </a:xfrm>
        </p:spPr>
        <p:txBody>
          <a:bodyPr/>
          <a:lstStyle/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Adverse weather conditions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Fire, only if caused by lightning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Insects, but not damage due to insufficient or improper application of pest control measures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Plant disease, but not damage due to insufficient or improper application of disease control measures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Wildlife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Earthquake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Volcanic eruption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Failure of the irrigation water supply, if applicable, due to an unavoidable cause of loss occurring within the insurance period.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219200" y="1374549"/>
            <a:ext cx="5257800" cy="578868"/>
          </a:xfrm>
          <a:prstGeom prst="roundRect">
            <a:avLst/>
          </a:prstGeom>
          <a:solidFill>
            <a:srgbClr val="69A12B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Insurance is provided against only the following causes of loss which occur within the insured period:</a:t>
            </a:r>
            <a:endParaRPr lang="en-US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89304" y="5181600"/>
            <a:ext cx="5035296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Negligence, mismanagement, or wrongdoing by you, any member of your family or household, your tenants, or employees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Failure to follow recognized good farming practices for the insured crop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Water contained by any governmental, public, or private dam or reservoir project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Failure or breakdown of irrigation equipment or facilities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Failure to carry out a good irrigation practice for the insured crop, if applicable</a:t>
            </a:r>
          </a:p>
          <a:p>
            <a:pPr eaLnBrk="1" hangingPunct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Chemical damage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647930" y="469933"/>
            <a:ext cx="3667270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MPCI Causes of Loss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6030"/>
            <a:ext cx="2825496" cy="630936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89304" y="4785783"/>
            <a:ext cx="5111496" cy="340505"/>
          </a:xfrm>
          <a:prstGeom prst="roundRect">
            <a:avLst/>
          </a:prstGeom>
          <a:solidFill>
            <a:srgbClr val="69A12B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Causes of Loss NOT Covered</a:t>
            </a:r>
            <a:endParaRPr lang="en-US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219199" y="1402407"/>
            <a:ext cx="5324475" cy="817232"/>
          </a:xfrm>
          <a:prstGeom prst="roundRect">
            <a:avLst/>
          </a:prstGeom>
          <a:solidFill>
            <a:srgbClr val="69A12B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>
                <a:solidFill>
                  <a:schemeClr val="bg1"/>
                </a:solidFill>
                <a:latin typeface="Myriad Pro" pitchFamily="34" charset="0"/>
              </a:rPr>
              <a:t>Crop Damages</a:t>
            </a:r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 must be reported within 72 hours of discovery of damage but no later than 15 days after the end of insurance </a:t>
            </a: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period </a:t>
            </a:r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(December </a:t>
            </a: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10 for spring crops).</a:t>
            </a:r>
            <a:endParaRPr lang="en-US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47775" y="2361812"/>
            <a:ext cx="3810000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400" dirty="0">
                <a:latin typeface="Myriad Pro" pitchFamily="34" charset="0"/>
              </a:rPr>
              <a:t>  Call before destroying crop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500189" y="2762902"/>
            <a:ext cx="5043485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>
                <a:solidFill>
                  <a:srgbClr val="69A12B"/>
                </a:solidFill>
                <a:latin typeface="Myriad Pro" pitchFamily="34" charset="0"/>
              </a:rPr>
              <a:t>Prevented Planting</a:t>
            </a:r>
            <a:r>
              <a:rPr lang="en-US" sz="1400" b="1" dirty="0">
                <a:solidFill>
                  <a:srgbClr val="69A12B"/>
                </a:solidFill>
                <a:latin typeface="Myriad Pro" pitchFamily="34" charset="0"/>
              </a:rPr>
              <a:t>:</a:t>
            </a:r>
            <a:r>
              <a:rPr lang="en-US" sz="1400" dirty="0">
                <a:solidFill>
                  <a:srgbClr val="69A12B"/>
                </a:solidFill>
                <a:latin typeface="Myriad Pro" pitchFamily="34" charset="0"/>
              </a:rPr>
              <a:t>  </a:t>
            </a:r>
            <a:r>
              <a:rPr lang="en-US" sz="1400" dirty="0">
                <a:latin typeface="Myriad Pro" pitchFamily="34" charset="0"/>
              </a:rPr>
              <a:t>you must notify us within 72 hours after final plant date or late plant period, if unable to plant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631156" y="3332214"/>
            <a:ext cx="4781550" cy="5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285716" indent="-285716">
              <a:spcBef>
                <a:spcPct val="50000"/>
              </a:spcBef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  Report Prevented Corn by 6-30</a:t>
            </a:r>
          </a:p>
          <a:p>
            <a:pPr marL="285716" indent="-285716">
              <a:spcBef>
                <a:spcPct val="50000"/>
              </a:spcBef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  Report Prevented Soybeans by 7-15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19199" y="4248103"/>
            <a:ext cx="588645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69A12B"/>
                </a:solidFill>
                <a:latin typeface="Arial Black" pitchFamily="34" charset="0"/>
              </a:rPr>
              <a:t>Late Planting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4721436"/>
            <a:ext cx="6657974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Myriad Pro" pitchFamily="34" charset="0"/>
              </a:rPr>
              <a:t>Bushel Guarantee for Late Planted Acreage Reduced By: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19199" y="5123527"/>
            <a:ext cx="5486401" cy="1277273"/>
            <a:chOff x="171451" y="2038351"/>
            <a:chExt cx="6643685" cy="1277273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71451" y="2038351"/>
              <a:ext cx="2695574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u="sng" dirty="0">
                  <a:solidFill>
                    <a:srgbClr val="69A12B"/>
                  </a:solidFill>
                  <a:latin typeface="Myriad Pro" pitchFamily="34" charset="0"/>
                </a:rPr>
                <a:t>Timely Planted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Myriad Pro" pitchFamily="34" charset="0"/>
                </a:rPr>
                <a:t>Corn:  June 5</a:t>
              </a:r>
              <a:r>
                <a:rPr lang="en-US" sz="1400" baseline="30000" dirty="0">
                  <a:latin typeface="Myriad Pro" pitchFamily="34" charset="0"/>
                </a:rPr>
                <a:t>th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Myriad Pro" pitchFamily="34" charset="0"/>
                </a:rPr>
                <a:t>Soybeans:  June 20</a:t>
              </a:r>
              <a:r>
                <a:rPr lang="en-US" sz="1400" baseline="30000" dirty="0">
                  <a:latin typeface="Myriad Pro" pitchFamily="34" charset="0"/>
                </a:rPr>
                <a:t>th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Myriad Pro" pitchFamily="34" charset="0"/>
                </a:rPr>
                <a:t>Grain Sorghum:  June 20</a:t>
              </a:r>
              <a:r>
                <a:rPr lang="en-US" sz="1400" baseline="30000" dirty="0">
                  <a:latin typeface="Myriad Pro" pitchFamily="34" charset="0"/>
                </a:rPr>
                <a:t>th</a:t>
              </a:r>
              <a:r>
                <a:rPr lang="en-US" sz="1400" dirty="0">
                  <a:latin typeface="Myriad Pro" pitchFamily="34" charset="0"/>
                </a:rPr>
                <a:t>   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114675" y="2038351"/>
              <a:ext cx="3700461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u="sng" dirty="0">
                  <a:solidFill>
                    <a:srgbClr val="69A12B"/>
                  </a:solidFill>
                  <a:latin typeface="Myriad Pro" pitchFamily="34" charset="0"/>
                </a:rPr>
                <a:t>Late Planted</a:t>
              </a:r>
              <a:r>
                <a:rPr lang="en-US" sz="1400" b="1" dirty="0">
                  <a:solidFill>
                    <a:srgbClr val="69A12B"/>
                  </a:solidFill>
                  <a:latin typeface="Myriad Pro" pitchFamily="34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Myriad Pro" pitchFamily="34" charset="0"/>
                </a:rPr>
                <a:t>Corn:  June 6</a:t>
              </a:r>
              <a:r>
                <a:rPr lang="en-US" sz="1400" baseline="30000" dirty="0">
                  <a:latin typeface="Myriad Pro" pitchFamily="34" charset="0"/>
                </a:rPr>
                <a:t>th</a:t>
              </a:r>
              <a:r>
                <a:rPr lang="en-US" sz="1400" dirty="0">
                  <a:latin typeface="Myriad Pro" pitchFamily="34" charset="0"/>
                </a:rPr>
                <a:t> – June 30</a:t>
              </a:r>
              <a:r>
                <a:rPr lang="en-US" sz="1400" baseline="30000" dirty="0">
                  <a:latin typeface="Myriad Pro" pitchFamily="34" charset="0"/>
                </a:rPr>
                <a:t>th</a:t>
              </a:r>
              <a:r>
                <a:rPr lang="en-US" sz="1400" dirty="0">
                  <a:latin typeface="Myriad Pro" pitchFamily="34" charset="0"/>
                </a:rPr>
                <a:t> </a:t>
              </a:r>
              <a:endParaRPr lang="en-US" sz="1400" baseline="30000" dirty="0">
                <a:latin typeface="Myriad Pro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Myriad Pro" pitchFamily="34" charset="0"/>
                </a:rPr>
                <a:t>Soybeans:  June 21</a:t>
              </a:r>
              <a:r>
                <a:rPr lang="en-US" sz="1400" baseline="30000" dirty="0">
                  <a:latin typeface="Myriad Pro" pitchFamily="34" charset="0"/>
                </a:rPr>
                <a:t>st</a:t>
              </a:r>
              <a:r>
                <a:rPr lang="en-US" sz="1400" dirty="0">
                  <a:latin typeface="Myriad Pro" pitchFamily="34" charset="0"/>
                </a:rPr>
                <a:t> – July 15</a:t>
              </a:r>
              <a:r>
                <a:rPr lang="en-US" sz="1400" baseline="30000" dirty="0">
                  <a:latin typeface="Myriad Pro" pitchFamily="34" charset="0"/>
                </a:rPr>
                <a:t>th</a:t>
              </a:r>
              <a:r>
                <a:rPr lang="en-US" sz="1400" dirty="0">
                  <a:latin typeface="Myriad Pro" pitchFamily="34" charset="0"/>
                </a:rPr>
                <a:t> </a:t>
              </a:r>
              <a:endParaRPr lang="en-US" sz="1400" baseline="30000" dirty="0">
                <a:latin typeface="Myriad Pro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Myriad Pro" pitchFamily="34" charset="0"/>
                </a:rPr>
                <a:t>Grain Sorghum: June 21</a:t>
              </a:r>
              <a:r>
                <a:rPr lang="en-US" sz="1400" baseline="30000" dirty="0">
                  <a:latin typeface="Myriad Pro" pitchFamily="34" charset="0"/>
                </a:rPr>
                <a:t>st</a:t>
              </a:r>
              <a:r>
                <a:rPr lang="en-US" sz="1400" dirty="0">
                  <a:latin typeface="Myriad Pro" pitchFamily="34" charset="0"/>
                </a:rPr>
                <a:t> – July 15</a:t>
              </a:r>
              <a:r>
                <a:rPr lang="en-US" sz="1400" baseline="30000" dirty="0">
                  <a:latin typeface="Myriad Pro" pitchFamily="34" charset="0"/>
                </a:rPr>
                <a:t>th</a:t>
              </a:r>
              <a:r>
                <a:rPr lang="en-US" sz="1400" dirty="0">
                  <a:latin typeface="Myriad Pro" pitchFamily="34" charset="0"/>
                </a:rPr>
                <a:t> 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52850" y="2362200"/>
            <a:ext cx="3486150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28573" indent="-228573"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400" dirty="0">
                <a:latin typeface="Myriad Pro" pitchFamily="34" charset="0"/>
              </a:rPr>
              <a:t> Leave representative strips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571730" y="469933"/>
            <a:ext cx="3667270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Notice of Loss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6030"/>
            <a:ext cx="2825496" cy="630936"/>
          </a:xfrm>
          <a:prstGeom prst="rect">
            <a:avLst/>
          </a:prstGeom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247775" y="6629400"/>
            <a:ext cx="5295899" cy="12939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69A12B"/>
            </a:solidFill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400" dirty="0">
                <a:latin typeface="Myriad Pro" pitchFamily="34" charset="0"/>
              </a:rPr>
              <a:t>Late planted crops (after 6-30 or 7-15) receive a 1% bushel guarantee decrease for every day </a:t>
            </a:r>
            <a:r>
              <a:rPr lang="en-US" sz="1400" dirty="0" smtClean="0">
                <a:latin typeface="Myriad Pro" pitchFamily="34" charset="0"/>
              </a:rPr>
              <a:t>the </a:t>
            </a:r>
            <a:r>
              <a:rPr lang="en-US" sz="1400" dirty="0">
                <a:latin typeface="Myriad Pro" pitchFamily="34" charset="0"/>
              </a:rPr>
              <a:t>crop is </a:t>
            </a:r>
            <a:r>
              <a:rPr lang="en-US" sz="1400" dirty="0" smtClean="0">
                <a:latin typeface="Myriad Pro" pitchFamily="34" charset="0"/>
              </a:rPr>
              <a:t>not planted </a:t>
            </a:r>
            <a:r>
              <a:rPr lang="en-US" sz="1400" dirty="0">
                <a:latin typeface="Myriad Pro" pitchFamily="34" charset="0"/>
              </a:rPr>
              <a:t>in the 25 day late planting period. </a:t>
            </a:r>
          </a:p>
          <a:p>
            <a:pPr marL="342860" indent="-342860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400" dirty="0">
                <a:latin typeface="Myriad Pro" pitchFamily="34" charset="0"/>
              </a:rPr>
              <a:t>Prevented planting guarantee is 60% or 70% of the crop’s bushel guarantee.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6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38898"/>
              </p:ext>
            </p:extLst>
          </p:nvPr>
        </p:nvGraphicFramePr>
        <p:xfrm>
          <a:off x="1524000" y="3484139"/>
          <a:ext cx="5048250" cy="1164062"/>
        </p:xfrm>
        <a:graphic>
          <a:graphicData uri="http://schemas.openxmlformats.org/drawingml/2006/table">
            <a:tbl>
              <a:tblPr/>
              <a:tblGrid>
                <a:gridCol w="1863341"/>
                <a:gridCol w="3184909"/>
              </a:tblGrid>
              <a:tr h="338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CORN</a:t>
                      </a:r>
                    </a:p>
                  </a:txBody>
                  <a:tcPr marL="68580" marR="6858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8 Bu. X $5.68 = $45.44 Per Acre</a:t>
                      </a:r>
                    </a:p>
                  </a:txBody>
                  <a:tcPr marL="68580" marR="6858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</a:tr>
              <a:tr h="338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SOYBEANS</a:t>
                      </a:r>
                    </a:p>
                  </a:txBody>
                  <a:tcPr marL="68580" marR="6858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3 Bu. X $12.55 = $37.65 Per Acre</a:t>
                      </a:r>
                    </a:p>
                  </a:txBody>
                  <a:tcPr marL="68580" marR="6858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GRAIN SORGHUM</a:t>
                      </a:r>
                    </a:p>
                  </a:txBody>
                  <a:tcPr marL="68580" marR="6858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8 Bu. X $5.53 = $44.24 Per Acre</a:t>
                      </a:r>
                    </a:p>
                  </a:txBody>
                  <a:tcPr marL="68580" marR="6858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</a:tr>
            </a:tbl>
          </a:graphicData>
        </a:graphic>
      </p:graphicFrame>
      <p:sp>
        <p:nvSpPr>
          <p:cNvPr id="14369" name="Text Box 68"/>
          <p:cNvSpPr txBox="1">
            <a:spLocks noChangeArrowheads="1"/>
          </p:cNvSpPr>
          <p:nvPr/>
        </p:nvSpPr>
        <p:spPr bwMode="auto">
          <a:xfrm>
            <a:off x="1522245" y="3088279"/>
            <a:ext cx="5030955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**Estimate from 2012 Spring Prices**</a:t>
            </a:r>
          </a:p>
        </p:txBody>
      </p:sp>
      <p:sp>
        <p:nvSpPr>
          <p:cNvPr id="14370" name="Text Box 69"/>
          <p:cNvSpPr txBox="1">
            <a:spLocks noChangeArrowheads="1"/>
          </p:cNvSpPr>
          <p:nvPr/>
        </p:nvSpPr>
        <p:spPr bwMode="auto">
          <a:xfrm>
            <a:off x="1496717" y="5562600"/>
            <a:ext cx="5056483" cy="578868"/>
          </a:xfrm>
          <a:prstGeom prst="roundRect">
            <a:avLst/>
          </a:prstGeom>
          <a:solidFill>
            <a:srgbClr val="69A12B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Acreage must be </a:t>
            </a:r>
            <a:r>
              <a:rPr lang="en-US" sz="1400" b="1" dirty="0" smtClean="0">
                <a:solidFill>
                  <a:schemeClr val="bg1"/>
                </a:solidFill>
              </a:rPr>
              <a:t>the lesser </a:t>
            </a:r>
            <a:r>
              <a:rPr lang="en-US" sz="1400" b="1" dirty="0">
                <a:solidFill>
                  <a:schemeClr val="bg1"/>
                </a:solidFill>
              </a:rPr>
              <a:t>of 20 acres or 20% </a:t>
            </a:r>
            <a:r>
              <a:rPr lang="en-US" sz="1400" b="1" dirty="0" smtClean="0">
                <a:solidFill>
                  <a:schemeClr val="bg1"/>
                </a:solidFill>
              </a:rPr>
              <a:t>of the </a:t>
            </a:r>
            <a:r>
              <a:rPr lang="en-US" sz="1400" b="1" dirty="0">
                <a:solidFill>
                  <a:schemeClr val="bg1"/>
                </a:solidFill>
              </a:rPr>
              <a:t>acreage in unit to qualify for replant payment.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5094" y="5105400"/>
            <a:ext cx="2077598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>
                <a:solidFill>
                  <a:srgbClr val="69A12B"/>
                </a:solidFill>
                <a:latin typeface="Arial Black" pitchFamily="34" charset="0"/>
              </a:rPr>
              <a:t>20/20 Rule: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1706952"/>
            <a:ext cx="5009576" cy="156964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16" indent="-285716">
              <a:buFont typeface="Arial" pitchFamily="34" charset="0"/>
              <a:buChar char="•"/>
            </a:pPr>
            <a:r>
              <a:rPr lang="en-US" sz="1400" dirty="0">
                <a:latin typeface="Myriad Pro" pitchFamily="34" charset="0"/>
              </a:rPr>
              <a:t>RP, RPE, YP all provide replant reimbursements on qualifying </a:t>
            </a:r>
            <a:r>
              <a:rPr lang="en-US" sz="1400" dirty="0" smtClean="0">
                <a:latin typeface="Myriad Pro" pitchFamily="34" charset="0"/>
              </a:rPr>
              <a:t>acres.</a:t>
            </a:r>
          </a:p>
          <a:p>
            <a:pPr marL="285716" indent="-285716">
              <a:buFont typeface="Arial" pitchFamily="34" charset="0"/>
              <a:buChar char="•"/>
            </a:pPr>
            <a:r>
              <a:rPr lang="en-US" sz="1400" dirty="0">
                <a:latin typeface="Myriad Pro" pitchFamily="34" charset="0"/>
              </a:rPr>
              <a:t>Insured must file </a:t>
            </a:r>
            <a:r>
              <a:rPr lang="en-US" sz="1400" dirty="0" smtClean="0">
                <a:latin typeface="Myriad Pro" pitchFamily="34" charset="0"/>
              </a:rPr>
              <a:t>Replant </a:t>
            </a:r>
            <a:r>
              <a:rPr lang="en-US" sz="1400" dirty="0">
                <a:latin typeface="Myriad Pro" pitchFamily="34" charset="0"/>
              </a:rPr>
              <a:t>claim BEFORE the field is replanted </a:t>
            </a:r>
            <a:r>
              <a:rPr lang="en-US" sz="1400" b="1" dirty="0">
                <a:latin typeface="Myriad Pro" pitchFamily="34" charset="0"/>
              </a:rPr>
              <a:t>– Company must approve</a:t>
            </a:r>
            <a:r>
              <a:rPr lang="en-US" b="1" dirty="0"/>
              <a:t>.</a:t>
            </a:r>
          </a:p>
          <a:p>
            <a:pPr marL="285716" indent="-285716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703787" y="546133"/>
            <a:ext cx="2468413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Replant Benefit from MPCI Plans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7" y="682230"/>
            <a:ext cx="2825496" cy="630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94" y="6324600"/>
            <a:ext cx="4954887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0" y="2133600"/>
            <a:ext cx="4886180" cy="28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342860" indent="-342860">
              <a:spcBef>
                <a:spcPct val="50000"/>
              </a:spcBef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400" dirty="0">
                <a:latin typeface="Myriad Pro" pitchFamily="34" charset="0"/>
              </a:rPr>
              <a:t>Idle acreage will earn a 60% or 70% payment (buy up to 70% available) of per acre guarantee X price.</a:t>
            </a:r>
          </a:p>
          <a:p>
            <a:pPr marL="342860" indent="-342860">
              <a:spcBef>
                <a:spcPct val="50000"/>
              </a:spcBef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400" dirty="0">
                <a:latin typeface="Myriad Pro" pitchFamily="34" charset="0"/>
              </a:rPr>
              <a:t>Acreage must be lesser of 20 acres or 20% of acreage in unit.  PP acres don’t have to be contiguous.</a:t>
            </a:r>
          </a:p>
          <a:p>
            <a:pPr marL="342860" indent="-342860">
              <a:spcBef>
                <a:spcPct val="50000"/>
              </a:spcBef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400" dirty="0">
                <a:latin typeface="Myriad Pro" pitchFamily="34" charset="0"/>
              </a:rPr>
              <a:t>Avoid splitting PP acres and planted acres in same unit, unless crop history indicates two crops in field in the last four years.</a:t>
            </a:r>
          </a:p>
          <a:p>
            <a:pPr marL="342860" indent="-342860">
              <a:spcBef>
                <a:spcPct val="50000"/>
              </a:spcBef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400" dirty="0">
                <a:latin typeface="Myriad Pro" pitchFamily="34" charset="0"/>
              </a:rPr>
              <a:t>Eligible PP acres determined by maximum number of acres of that crop, raised in the past FOUR years (exception- double crop soybeans).</a:t>
            </a:r>
          </a:p>
          <a:p>
            <a:pPr marL="342860" indent="-342860">
              <a:spcBef>
                <a:spcPct val="50000"/>
              </a:spcBef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400" dirty="0">
                <a:latin typeface="Myriad Pro" pitchFamily="34" charset="0"/>
              </a:rPr>
              <a:t>Prevented planting not limited to TWO consecutive years.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24000" y="1364631"/>
            <a:ext cx="4886180" cy="387969"/>
          </a:xfrm>
          <a:prstGeom prst="roundRect">
            <a:avLst/>
          </a:prstGeom>
          <a:solidFill>
            <a:srgbClr val="548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>
              <a:spcBef>
                <a:spcPct val="50000"/>
              </a:spcBef>
            </a:pPr>
            <a:r>
              <a:rPr lang="en-US" sz="1400" dirty="0"/>
              <a:t>Protection when weather prevents timely </a:t>
            </a:r>
            <a:r>
              <a:rPr lang="en-US" sz="1400" dirty="0" smtClean="0"/>
              <a:t>planting.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10000" y="501801"/>
            <a:ext cx="3667270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Prevented Planting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0" y="637898"/>
            <a:ext cx="2825496" cy="630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5877" r="6530" b="20515"/>
          <a:stretch/>
        </p:blipFill>
        <p:spPr>
          <a:xfrm>
            <a:off x="1705904" y="5334000"/>
            <a:ext cx="4653199" cy="2707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1219200"/>
            <a:ext cx="5314950" cy="762000"/>
          </a:xfrm>
          <a:prstGeom prst="roundRect">
            <a:avLst/>
          </a:prstGeom>
          <a:solidFill>
            <a:srgbClr val="69A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400" dirty="0" smtClean="0">
                <a:latin typeface="Myriad Pro" pitchFamily="34" charset="0"/>
              </a:rPr>
              <a:t>The </a:t>
            </a:r>
            <a:r>
              <a:rPr lang="en-US" sz="1400" dirty="0">
                <a:latin typeface="Myriad Pro" pitchFamily="34" charset="0"/>
              </a:rPr>
              <a:t>weather and growing </a:t>
            </a:r>
            <a:r>
              <a:rPr lang="en-US" sz="1400" dirty="0" smtClean="0">
                <a:latin typeface="Myriad Pro" pitchFamily="34" charset="0"/>
              </a:rPr>
              <a:t>conditions</a:t>
            </a:r>
            <a:r>
              <a:rPr lang="en-US" sz="1400" dirty="0">
                <a:latin typeface="Myriad Pro" pitchFamily="34" charset="0"/>
              </a:rPr>
              <a:t> can</a:t>
            </a:r>
            <a:r>
              <a:rPr lang="en-US" sz="1400" dirty="0" smtClean="0">
                <a:latin typeface="Myriad Pro" pitchFamily="34" charset="0"/>
              </a:rPr>
              <a:t> increase </a:t>
            </a:r>
            <a:r>
              <a:rPr lang="en-US" sz="1400" dirty="0">
                <a:latin typeface="Myriad Pro" pitchFamily="34" charset="0"/>
              </a:rPr>
              <a:t>the </a:t>
            </a:r>
            <a:r>
              <a:rPr lang="en-US" sz="1400" dirty="0" smtClean="0">
                <a:latin typeface="Myriad Pro" pitchFamily="34" charset="0"/>
              </a:rPr>
              <a:t>possibility of Aflatoxin in </a:t>
            </a:r>
            <a:r>
              <a:rPr lang="en-US" sz="1400" dirty="0">
                <a:latin typeface="Myriad Pro" pitchFamily="34" charset="0"/>
              </a:rPr>
              <a:t>some corn </a:t>
            </a:r>
            <a:r>
              <a:rPr lang="en-US" sz="1400" dirty="0" smtClean="0">
                <a:latin typeface="Myriad Pro" pitchFamily="34" charset="0"/>
              </a:rPr>
              <a:t>fields. </a:t>
            </a:r>
            <a:r>
              <a:rPr lang="en-US" sz="1400" dirty="0">
                <a:latin typeface="Myriad Pro" pitchFamily="34" charset="0"/>
              </a:rPr>
              <a:t>Your crop insurance </a:t>
            </a:r>
            <a:r>
              <a:rPr lang="en-US" sz="1400" dirty="0" smtClean="0">
                <a:latin typeface="Myriad Pro" pitchFamily="34" charset="0"/>
              </a:rPr>
              <a:t>policy provides </a:t>
            </a:r>
            <a:r>
              <a:rPr lang="en-US" sz="1400" dirty="0">
                <a:latin typeface="Myriad Pro" pitchFamily="34" charset="0"/>
              </a:rPr>
              <a:t>coverage for </a:t>
            </a:r>
            <a:r>
              <a:rPr lang="en-US" sz="1400" dirty="0" smtClean="0">
                <a:latin typeface="Myriad Pro" pitchFamily="34" charset="0"/>
              </a:rPr>
              <a:t>Aflatoxin.</a:t>
            </a:r>
            <a:endParaRPr lang="en-US" sz="1400" dirty="0"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9450" y="4222751"/>
            <a:ext cx="3512165" cy="3321049"/>
            <a:chOff x="228600" y="2153960"/>
            <a:chExt cx="4682886" cy="24907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153960"/>
              <a:ext cx="3734357" cy="249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058" y="2326718"/>
              <a:ext cx="1831428" cy="985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058" y="3430190"/>
              <a:ext cx="1831428" cy="977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47800" y="2133374"/>
            <a:ext cx="4800600" cy="160042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400" b="1" dirty="0">
                <a:solidFill>
                  <a:srgbClr val="69A12B"/>
                </a:solidFill>
                <a:latin typeface="Myriad Pro" pitchFamily="34" charset="0"/>
              </a:rPr>
              <a:t>Grain Stored On The Farm</a:t>
            </a:r>
          </a:p>
          <a:p>
            <a:endParaRPr lang="en-US" sz="1200" dirty="0">
              <a:solidFill>
                <a:srgbClr val="69A12B"/>
              </a:solidFill>
              <a:latin typeface="Myriad Pro" pitchFamily="34" charset="0"/>
            </a:endParaRPr>
          </a:p>
          <a:p>
            <a:pPr marL="285716" indent="-285716">
              <a:buFont typeface="Wingdings" pitchFamily="2" charset="2"/>
              <a:buChar char="ü"/>
            </a:pPr>
            <a:r>
              <a:rPr lang="en-US" sz="1200" dirty="0" smtClean="0">
                <a:latin typeface="Myriad Pro" pitchFamily="34" charset="0"/>
              </a:rPr>
              <a:t>Samples </a:t>
            </a:r>
            <a:r>
              <a:rPr lang="en-US" sz="1200" dirty="0">
                <a:latin typeface="Myriad Pro" pitchFamily="34" charset="0"/>
              </a:rPr>
              <a:t>must be pulled directly from each field by an </a:t>
            </a:r>
            <a:r>
              <a:rPr lang="en-US" sz="1200" dirty="0" smtClean="0">
                <a:latin typeface="Myriad Pro" pitchFamily="34" charset="0"/>
              </a:rPr>
              <a:t>adjuster. SAMPLES </a:t>
            </a:r>
            <a:r>
              <a:rPr lang="en-US" sz="1200" dirty="0">
                <a:latin typeface="Myriad Pro" pitchFamily="34" charset="0"/>
              </a:rPr>
              <a:t>CANNOT BE PULLED </a:t>
            </a:r>
            <a:r>
              <a:rPr lang="en-US" sz="1200" dirty="0" smtClean="0">
                <a:latin typeface="Myriad Pro" pitchFamily="34" charset="0"/>
              </a:rPr>
              <a:t>FROM </a:t>
            </a:r>
            <a:r>
              <a:rPr lang="en-US" sz="1200" dirty="0">
                <a:latin typeface="Myriad Pro" pitchFamily="34" charset="0"/>
              </a:rPr>
              <a:t>THE BIN.</a:t>
            </a:r>
          </a:p>
          <a:p>
            <a:pPr marL="285716" indent="-285716">
              <a:buFont typeface="Wingdings" pitchFamily="2" charset="2"/>
              <a:buChar char="ü"/>
            </a:pPr>
            <a:r>
              <a:rPr lang="en-US" sz="1200" dirty="0">
                <a:latin typeface="Myriad Pro" pitchFamily="34" charset="0"/>
              </a:rPr>
              <a:t>Samples are sent to a certified lab. The insured is responsible for the </a:t>
            </a:r>
            <a:r>
              <a:rPr lang="en-US" sz="1200" dirty="0" smtClean="0">
                <a:latin typeface="Myriad Pro" pitchFamily="34" charset="0"/>
              </a:rPr>
              <a:t>cost (ranges </a:t>
            </a:r>
            <a:r>
              <a:rPr lang="en-US" sz="1200" dirty="0">
                <a:latin typeface="Myriad Pro" pitchFamily="34" charset="0"/>
              </a:rPr>
              <a:t>from $25-30 per sample).</a:t>
            </a:r>
          </a:p>
          <a:p>
            <a:pPr marL="285716" indent="-285716">
              <a:buFont typeface="Wingdings" pitchFamily="2" charset="2"/>
              <a:buChar char="ü"/>
            </a:pPr>
            <a:r>
              <a:rPr lang="en-US" sz="1200" dirty="0">
                <a:latin typeface="Myriad Pro" pitchFamily="34" charset="0"/>
              </a:rPr>
              <a:t>If </a:t>
            </a:r>
            <a:r>
              <a:rPr lang="en-US" sz="1200" dirty="0" smtClean="0">
                <a:latin typeface="Myriad Pro" pitchFamily="34" charset="0"/>
              </a:rPr>
              <a:t>Aflatoxin </a:t>
            </a:r>
            <a:r>
              <a:rPr lang="en-US" sz="1200" dirty="0">
                <a:latin typeface="Myriad Pro" pitchFamily="34" charset="0"/>
              </a:rPr>
              <a:t>levels are present, the production from the field will be </a:t>
            </a:r>
            <a:r>
              <a:rPr lang="en-US" sz="1200" dirty="0" smtClean="0">
                <a:latin typeface="Myriad Pro" pitchFamily="34" charset="0"/>
              </a:rPr>
              <a:t>adjusted according </a:t>
            </a:r>
            <a:r>
              <a:rPr lang="en-US" sz="1200" dirty="0">
                <a:latin typeface="Myriad Pro" pitchFamily="34" charset="0"/>
              </a:rPr>
              <a:t>to the discount factor chart shown </a:t>
            </a:r>
            <a:r>
              <a:rPr lang="en-US" sz="1200" dirty="0" smtClean="0">
                <a:latin typeface="Myriad Pro" pitchFamily="34" charset="0"/>
              </a:rPr>
              <a:t>on next page.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693220" y="317533"/>
            <a:ext cx="3012380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Aflatoxin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0" y="453630"/>
            <a:ext cx="282549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99" y="1576968"/>
            <a:ext cx="2051897" cy="2505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7103" y="4244888"/>
            <a:ext cx="5176097" cy="338546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16" indent="-285716">
              <a:lnSpc>
                <a:spcPct val="150000"/>
              </a:lnSpc>
              <a:buClr>
                <a:srgbClr val="69A12B"/>
              </a:buClr>
              <a:buFont typeface="Wingdings" pitchFamily="2" charset="2"/>
              <a:buChar char="§"/>
            </a:pPr>
            <a:endParaRPr lang="en-US" sz="1200" dirty="0" smtClean="0">
              <a:latin typeface="Myriad Pro" pitchFamily="34" charset="0"/>
              <a:cs typeface="Times New Roman" pitchFamily="18" charset="0"/>
            </a:endParaRPr>
          </a:p>
          <a:p>
            <a:pPr marL="285716" indent="-285716">
              <a:lnSpc>
                <a:spcPct val="150000"/>
              </a:lnSpc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Uses farm APH (Actual Production History) – this is your farm(s) yield history</a:t>
            </a:r>
          </a:p>
          <a:p>
            <a:pPr marL="285716" indent="-285716">
              <a:lnSpc>
                <a:spcPct val="150000"/>
              </a:lnSpc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Levels of coverage:  50% to 85% in 5% increments</a:t>
            </a:r>
          </a:p>
          <a:p>
            <a:pPr marL="285716" indent="-285716">
              <a:lnSpc>
                <a:spcPct val="150000"/>
              </a:lnSpc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Unit Structure:  Basic, Optional, or Enterprise</a:t>
            </a:r>
          </a:p>
          <a:p>
            <a:pPr marL="285716" indent="-285716">
              <a:lnSpc>
                <a:spcPct val="150000"/>
              </a:lnSpc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Includes Replant and </a:t>
            </a: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Prevented </a:t>
            </a:r>
            <a:r>
              <a:rPr lang="en-US" sz="1200" dirty="0">
                <a:latin typeface="Myriad Pro" pitchFamily="34" charset="0"/>
                <a:cs typeface="Times New Roman" pitchFamily="18" charset="0"/>
              </a:rPr>
              <a:t>Planting coverage </a:t>
            </a:r>
            <a:endParaRPr lang="en-US" sz="1200" dirty="0" smtClean="0">
              <a:latin typeface="Myriad Pro" pitchFamily="34" charset="0"/>
              <a:cs typeface="Times New Roman" pitchFamily="18" charset="0"/>
            </a:endParaRPr>
          </a:p>
          <a:p>
            <a:pPr marL="285716" indent="-285716">
              <a:lnSpc>
                <a:spcPct val="150000"/>
              </a:lnSpc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b="1" i="1" dirty="0" smtClean="0">
                <a:latin typeface="Myriad Pro" pitchFamily="34" charset="0"/>
                <a:cs typeface="Times New Roman" pitchFamily="18" charset="0"/>
              </a:rPr>
              <a:t>Spring </a:t>
            </a:r>
            <a:r>
              <a:rPr lang="en-US" sz="1200" b="1" i="1" dirty="0">
                <a:latin typeface="Myriad Pro" pitchFamily="34" charset="0"/>
                <a:cs typeface="Times New Roman" pitchFamily="18" charset="0"/>
              </a:rPr>
              <a:t>Price</a:t>
            </a:r>
            <a:r>
              <a:rPr lang="en-US" sz="1200" b="1" dirty="0">
                <a:latin typeface="Myriad Pro" pitchFamily="34" charset="0"/>
                <a:cs typeface="Times New Roman" pitchFamily="18" charset="0"/>
              </a:rPr>
              <a:t>:  </a:t>
            </a:r>
          </a:p>
          <a:p>
            <a:pPr>
              <a:lnSpc>
                <a:spcPct val="150000"/>
              </a:lnSpc>
              <a:buClr>
                <a:srgbClr val="69A12B"/>
              </a:buClr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-Corn:  Average December futures closing price </a:t>
            </a: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during February</a:t>
            </a:r>
            <a:endParaRPr lang="en-US" sz="1200" dirty="0">
              <a:latin typeface="Myriad Pro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69A12B"/>
              </a:buClr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-Soybeans:  Average November futures closing price during </a:t>
            </a: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February</a:t>
            </a:r>
            <a:r>
              <a:rPr lang="en-US" sz="1200" dirty="0">
                <a:latin typeface="Myriad Pro" pitchFamily="34" charset="0"/>
                <a:cs typeface="Times New Roman" pitchFamily="18" charset="0"/>
              </a:rPr>
              <a:t>. </a:t>
            </a:r>
          </a:p>
          <a:p>
            <a:pPr marL="285716" indent="-285716">
              <a:lnSpc>
                <a:spcPct val="150000"/>
              </a:lnSpc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b="1" i="1" dirty="0">
                <a:latin typeface="Myriad Pro" pitchFamily="34" charset="0"/>
                <a:cs typeface="Times New Roman" pitchFamily="18" charset="0"/>
              </a:rPr>
              <a:t>Harvest Price</a:t>
            </a:r>
            <a:r>
              <a:rPr lang="en-US" sz="1200" b="1" dirty="0">
                <a:latin typeface="Myriad Pro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Clr>
                <a:srgbClr val="69A12B"/>
              </a:buClr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-Corn:  Average December futures closing price during </a:t>
            </a: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October</a:t>
            </a:r>
            <a:endParaRPr lang="en-US" sz="1200" dirty="0">
              <a:latin typeface="Myriad Pro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69A12B"/>
              </a:buClr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-Soybeans:  Average November futures closing price during </a:t>
            </a: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October</a:t>
            </a:r>
            <a:endParaRPr lang="en-US" sz="1200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586884"/>
            <a:ext cx="3528060" cy="2485773"/>
          </a:xfrm>
          <a:prstGeom prst="roundRect">
            <a:avLst/>
          </a:prstGeom>
          <a:solidFill>
            <a:srgbClr val="69A12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 rtlCol="0">
            <a:spAutoFit/>
          </a:bodyPr>
          <a:lstStyle/>
          <a:p>
            <a:pPr marL="57143" lvl="1"/>
            <a:r>
              <a:rPr lang="en-US" sz="1400" u="sng" dirty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Yield Protection (YP)</a:t>
            </a:r>
            <a:r>
              <a:rPr lang="en-US" sz="1400" dirty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:  Yield loss protection at spring </a:t>
            </a:r>
            <a:r>
              <a:rPr lang="en-US" sz="1400" dirty="0" smtClean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price</a:t>
            </a:r>
          </a:p>
          <a:p>
            <a:pPr marL="57143" lvl="1"/>
            <a:endParaRPr lang="en-US" sz="1400" dirty="0" smtClean="0">
              <a:solidFill>
                <a:schemeClr val="bg1"/>
              </a:solidFill>
              <a:latin typeface="Myriad Pro SemiExt" pitchFamily="34" charset="0"/>
              <a:cs typeface="Times New Roman" pitchFamily="18" charset="0"/>
            </a:endParaRPr>
          </a:p>
          <a:p>
            <a:pPr marL="57143" lvl="1"/>
            <a:r>
              <a:rPr lang="en-US" sz="1400" u="sng" dirty="0" smtClean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Revenue </a:t>
            </a:r>
            <a:r>
              <a:rPr lang="en-US" sz="1400" u="sng" dirty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Protection (RP)</a:t>
            </a:r>
            <a:r>
              <a:rPr lang="en-US" sz="1400" dirty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:  Yield and </a:t>
            </a:r>
            <a:r>
              <a:rPr lang="en-US" sz="1400" dirty="0" smtClean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revenue loss protection at </a:t>
            </a:r>
            <a:r>
              <a:rPr lang="en-US" sz="1400" b="1" u="sng" dirty="0" smtClean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higher of </a:t>
            </a:r>
            <a:r>
              <a:rPr lang="en-US" sz="1400" dirty="0" smtClean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spring or harvest price</a:t>
            </a:r>
          </a:p>
          <a:p>
            <a:pPr marL="57143" lvl="1"/>
            <a:endParaRPr lang="en-US" sz="1400" dirty="0" smtClean="0">
              <a:solidFill>
                <a:schemeClr val="bg1"/>
              </a:solidFill>
              <a:latin typeface="Myriad Pro SemiExt" pitchFamily="34" charset="0"/>
              <a:cs typeface="Times New Roman" pitchFamily="18" charset="0"/>
            </a:endParaRPr>
          </a:p>
          <a:p>
            <a:pPr marL="57143" lvl="1"/>
            <a:r>
              <a:rPr lang="en-US" sz="1400" u="sng" dirty="0" smtClean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Revenue </a:t>
            </a:r>
            <a:r>
              <a:rPr lang="en-US" sz="1400" u="sng" dirty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Protection with Harvest Price Exclusion </a:t>
            </a:r>
            <a:r>
              <a:rPr lang="en-US" sz="1400" u="sng" dirty="0" smtClean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(</a:t>
            </a:r>
            <a:r>
              <a:rPr lang="en-US" sz="1400" u="sng" dirty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RPE)</a:t>
            </a:r>
            <a:r>
              <a:rPr lang="en-US" sz="1400" dirty="0">
                <a:solidFill>
                  <a:schemeClr val="bg1"/>
                </a:solidFill>
                <a:latin typeface="Myriad Pro SemiExt" pitchFamily="34" charset="0"/>
                <a:cs typeface="Times New Roman" pitchFamily="18" charset="0"/>
              </a:rPr>
              <a:t>: Revenue loss protection at spring price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11296" y="179439"/>
            <a:ext cx="380390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Common Crop Insurance Policy  </a:t>
            </a:r>
          </a:p>
          <a:p>
            <a:pPr algn="l"/>
            <a:r>
              <a:rPr lang="en-US" sz="16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Individual Plans</a:t>
            </a:r>
            <a:endParaRPr lang="en-US" sz="16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5971"/>
            <a:ext cx="282549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343400"/>
            <a:ext cx="4724400" cy="7780179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69A12B"/>
                </a:solidFill>
                <a:latin typeface="Myriad Pro" pitchFamily="34" charset="0"/>
              </a:rPr>
              <a:t>Grain Delivered To The </a:t>
            </a:r>
            <a:r>
              <a:rPr lang="en-US" sz="1400" b="1" dirty="0" smtClean="0">
                <a:solidFill>
                  <a:srgbClr val="69A12B"/>
                </a:solidFill>
                <a:latin typeface="Myriad Pro" pitchFamily="34" charset="0"/>
              </a:rPr>
              <a:t>Elevator</a:t>
            </a:r>
            <a:endParaRPr lang="en-US" sz="1400" b="1" dirty="0">
              <a:solidFill>
                <a:srgbClr val="69A12B"/>
              </a:solidFill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69A12B"/>
                </a:solidFill>
                <a:latin typeface="Myriad Pro Light" pitchFamily="34" charset="0"/>
              </a:rPr>
              <a:t>Elevators actively </a:t>
            </a:r>
            <a:r>
              <a:rPr lang="en-US" sz="1200" b="1" dirty="0" smtClean="0">
                <a:solidFill>
                  <a:srgbClr val="69A12B"/>
                </a:solidFill>
                <a:latin typeface="Myriad Pro Light" pitchFamily="34" charset="0"/>
              </a:rPr>
              <a:t>check loads for Aflatoxin </a:t>
            </a:r>
            <a:r>
              <a:rPr lang="en-US" sz="1200" b="1" dirty="0">
                <a:solidFill>
                  <a:srgbClr val="69A12B"/>
                </a:solidFill>
                <a:latin typeface="Myriad Pro Light" pitchFamily="34" charset="0"/>
              </a:rPr>
              <a:t>levels. </a:t>
            </a:r>
            <a:endParaRPr lang="en-US" sz="1200" b="1" dirty="0" smtClean="0">
              <a:solidFill>
                <a:srgbClr val="69A12B"/>
              </a:solidFill>
              <a:latin typeface="Myriad Pro Light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69A12B"/>
                </a:solidFill>
                <a:latin typeface="Myriad Pro Light" pitchFamily="34" charset="0"/>
              </a:rPr>
              <a:t>If Aflatoxin is </a:t>
            </a:r>
            <a:r>
              <a:rPr lang="en-US" sz="1200" b="1" dirty="0">
                <a:solidFill>
                  <a:srgbClr val="69A12B"/>
                </a:solidFill>
                <a:latin typeface="Myriad Pro Light" pitchFamily="34" charset="0"/>
              </a:rPr>
              <a:t>found:</a:t>
            </a:r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>
                <a:latin typeface="Myriad Pro" pitchFamily="34" charset="0"/>
              </a:rPr>
              <a:t>Samples </a:t>
            </a:r>
            <a:r>
              <a:rPr lang="en-US" sz="1200" dirty="0" smtClean="0">
                <a:latin typeface="Myriad Pro" pitchFamily="34" charset="0"/>
              </a:rPr>
              <a:t>are </a:t>
            </a:r>
            <a:r>
              <a:rPr lang="en-US" sz="1200" dirty="0">
                <a:latin typeface="Myriad Pro" pitchFamily="34" charset="0"/>
              </a:rPr>
              <a:t>pulled directly </a:t>
            </a:r>
            <a:r>
              <a:rPr lang="en-US" sz="1200" dirty="0" smtClean="0">
                <a:latin typeface="Myriad Pro" pitchFamily="34" charset="0"/>
              </a:rPr>
              <a:t>from </a:t>
            </a:r>
            <a:r>
              <a:rPr lang="en-US" sz="1200" dirty="0">
                <a:latin typeface="Myriad Pro" pitchFamily="34" charset="0"/>
              </a:rPr>
              <a:t>each field by an adjuster. </a:t>
            </a:r>
            <a:r>
              <a:rPr lang="en-US" sz="1200" dirty="0" smtClean="0">
                <a:latin typeface="Myriad Pro" pitchFamily="34" charset="0"/>
              </a:rPr>
              <a:t>If </a:t>
            </a:r>
            <a:r>
              <a:rPr lang="en-US" sz="1200" dirty="0">
                <a:latin typeface="Myriad Pro" pitchFamily="34" charset="0"/>
              </a:rPr>
              <a:t>the elevator pulls a sample out </a:t>
            </a:r>
            <a:r>
              <a:rPr lang="en-US" sz="1200" dirty="0" smtClean="0">
                <a:latin typeface="Myriad Pro" pitchFamily="34" charset="0"/>
              </a:rPr>
              <a:t>of </a:t>
            </a:r>
            <a:r>
              <a:rPr lang="en-US" sz="1200" dirty="0">
                <a:latin typeface="Myriad Pro" pitchFamily="34" charset="0"/>
              </a:rPr>
              <a:t>the truck and keeps it </a:t>
            </a:r>
            <a:r>
              <a:rPr lang="en-US" sz="1200" dirty="0" smtClean="0">
                <a:latin typeface="Myriad Pro" pitchFamily="34" charset="0"/>
              </a:rPr>
              <a:t>separate, it </a:t>
            </a:r>
            <a:r>
              <a:rPr lang="en-US" sz="1200" dirty="0">
                <a:latin typeface="Myriad Pro" pitchFamily="34" charset="0"/>
              </a:rPr>
              <a:t>can be picked up by the adjuster.</a:t>
            </a:r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>
                <a:latin typeface="Myriad Pro" pitchFamily="34" charset="0"/>
              </a:rPr>
              <a:t>Samples are sent to a certified lab. The insured is responsible for the cost (ranges from $25 - $30 per sample).</a:t>
            </a:r>
            <a:endParaRPr lang="en-US" sz="1200" i="1" dirty="0">
              <a:latin typeface="Myriad Pro" pitchFamily="34" charset="0"/>
            </a:endParaRPr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>
                <a:latin typeface="Myriad Pro" pitchFamily="34" charset="0"/>
              </a:rPr>
              <a:t>If </a:t>
            </a:r>
            <a:r>
              <a:rPr lang="en-US" sz="1200" dirty="0" smtClean="0">
                <a:latin typeface="Myriad Pro" pitchFamily="34" charset="0"/>
              </a:rPr>
              <a:t>Aflatoxin </a:t>
            </a:r>
            <a:r>
              <a:rPr lang="en-US" sz="1200" dirty="0">
                <a:latin typeface="Myriad Pro" pitchFamily="34" charset="0"/>
              </a:rPr>
              <a:t>levels are present, one of these two discount procedures will be used</a:t>
            </a:r>
            <a:r>
              <a:rPr lang="en-US" sz="1200" dirty="0" smtClean="0">
                <a:latin typeface="Myriad Pro" pitchFamily="34" charset="0"/>
              </a:rPr>
              <a:t>:</a:t>
            </a:r>
          </a:p>
          <a:p>
            <a:pPr lvl="1"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Myriad Pro" pitchFamily="34" charset="0"/>
              </a:rPr>
              <a:t>“</a:t>
            </a:r>
            <a:r>
              <a:rPr lang="en-US" sz="1200" dirty="0">
                <a:latin typeface="Myriad Pro" pitchFamily="34" charset="0"/>
              </a:rPr>
              <a:t>DF” – discount factor (see chart) applies to UNSOLD GRAIN</a:t>
            </a:r>
            <a:r>
              <a:rPr lang="en-US" sz="1200" dirty="0" smtClean="0">
                <a:latin typeface="Myriad Pro" pitchFamily="34" charset="0"/>
              </a:rPr>
              <a:t>.</a:t>
            </a:r>
          </a:p>
          <a:p>
            <a:pPr lvl="1"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 smtClean="0">
                <a:latin typeface="Myriad Pro" pitchFamily="34" charset="0"/>
              </a:rPr>
              <a:t>“</a:t>
            </a:r>
            <a:r>
              <a:rPr lang="en-US" sz="1200" dirty="0">
                <a:latin typeface="Myriad Pro" pitchFamily="34" charset="0"/>
              </a:rPr>
              <a:t>RIV” – reduction in value. This directly relates to the </a:t>
            </a:r>
            <a:r>
              <a:rPr lang="en-US" sz="1200" dirty="0" smtClean="0">
                <a:latin typeface="Myriad Pro" pitchFamily="34" charset="0"/>
              </a:rPr>
              <a:t>discount the elevator applies </a:t>
            </a:r>
            <a:r>
              <a:rPr lang="en-US" sz="1200" dirty="0">
                <a:latin typeface="Myriad Pro" pitchFamily="34" charset="0"/>
              </a:rPr>
              <a:t>to your SOLD GRAIN. (Ex: Market price is $8.00. </a:t>
            </a:r>
            <a:endParaRPr lang="en-US" sz="120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Myriad Pro" pitchFamily="34" charset="0"/>
              </a:rPr>
              <a:t>Elevator </a:t>
            </a:r>
            <a:r>
              <a:rPr lang="en-US" sz="1200" dirty="0">
                <a:latin typeface="Myriad Pro" pitchFamily="34" charset="0"/>
              </a:rPr>
              <a:t>pays </a:t>
            </a:r>
            <a:r>
              <a:rPr lang="en-US" sz="1200" dirty="0" smtClean="0">
                <a:latin typeface="Myriad Pro" pitchFamily="34" charset="0"/>
              </a:rPr>
              <a:t>$</a:t>
            </a:r>
            <a:r>
              <a:rPr lang="en-US" sz="1200" dirty="0">
                <a:latin typeface="Myriad Pro" pitchFamily="34" charset="0"/>
              </a:rPr>
              <a:t>6.00 </a:t>
            </a:r>
            <a:r>
              <a:rPr lang="en-US" sz="1200" dirty="0" smtClean="0">
                <a:latin typeface="Myriad Pro" pitchFamily="34" charset="0"/>
              </a:rPr>
              <a:t>(= </a:t>
            </a:r>
            <a:r>
              <a:rPr lang="en-US" sz="1200" dirty="0">
                <a:latin typeface="Myriad Pro" pitchFamily="34" charset="0"/>
              </a:rPr>
              <a:t>25% reduction) NOTE: The insured has until </a:t>
            </a:r>
            <a:r>
              <a:rPr lang="en-US" sz="1200" dirty="0" smtClean="0">
                <a:latin typeface="Myriad Pro" pitchFamily="34" charset="0"/>
              </a:rPr>
              <a:t>February 8, 2013 </a:t>
            </a:r>
            <a:r>
              <a:rPr lang="en-US" sz="1200" dirty="0">
                <a:latin typeface="Myriad Pro" pitchFamily="34" charset="0"/>
              </a:rPr>
              <a:t>to sell grain in </a:t>
            </a:r>
            <a:r>
              <a:rPr lang="en-US" sz="1200" dirty="0" smtClean="0">
                <a:latin typeface="Myriad Pro" pitchFamily="34" charset="0"/>
              </a:rPr>
              <a:t>commercial </a:t>
            </a:r>
            <a:r>
              <a:rPr lang="en-US" sz="1200" dirty="0">
                <a:latin typeface="Myriad Pro" pitchFamily="34" charset="0"/>
              </a:rPr>
              <a:t>storage to use RIV discount; otherwise DF is used.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>
                <a:latin typeface="Myriad Pro" pitchFamily="34" charset="0"/>
              </a:rPr>
              <a:t>If a load of grain is rejected by the elevator, explore other options for deliver and call your agent. </a:t>
            </a:r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90781"/>
              </p:ext>
            </p:extLst>
          </p:nvPr>
        </p:nvGraphicFramePr>
        <p:xfrm>
          <a:off x="1524000" y="1649940"/>
          <a:ext cx="3200400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1843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Level</a:t>
                      </a:r>
                      <a:endParaRPr lang="en-US" sz="14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5482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Discount</a:t>
                      </a:r>
                      <a:endParaRPr lang="en-US" sz="14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548222"/>
                    </a:solidFill>
                  </a:tcPr>
                </a:tc>
              </a:tr>
              <a:tr h="31843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itchFamily="34" charset="0"/>
                        </a:rPr>
                        <a:t>0</a:t>
                      </a:r>
                      <a:r>
                        <a:rPr lang="en-US" sz="1400" baseline="0" dirty="0" smtClean="0">
                          <a:latin typeface="Myriad Pro" pitchFamily="34" charset="0"/>
                        </a:rPr>
                        <a:t> – 20</a:t>
                      </a:r>
                      <a:endParaRPr lang="en-US" sz="1400" dirty="0"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itchFamily="34" charset="0"/>
                        </a:rPr>
                        <a:t>0</a:t>
                      </a:r>
                      <a:endParaRPr lang="en-US" sz="1400" dirty="0"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C6E6A2"/>
                    </a:solidFill>
                  </a:tcPr>
                </a:tc>
              </a:tr>
              <a:tr h="31843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20.1 – 50</a:t>
                      </a:r>
                      <a:endParaRPr lang="en-US" sz="14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10%</a:t>
                      </a:r>
                    </a:p>
                  </a:txBody>
                  <a:tcPr marL="68580" marR="68580" marT="60960" marB="60960">
                    <a:solidFill>
                      <a:srgbClr val="69A12B"/>
                    </a:solidFill>
                  </a:tcPr>
                </a:tc>
              </a:tr>
              <a:tr h="31843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itchFamily="34" charset="0"/>
                        </a:rPr>
                        <a:t>50.1 – 100</a:t>
                      </a:r>
                      <a:endParaRPr lang="en-US" sz="1400" dirty="0"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itchFamily="34" charset="0"/>
                        </a:rPr>
                        <a:t>20%</a:t>
                      </a:r>
                      <a:endParaRPr lang="en-US" sz="1400" dirty="0"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C6E6A2"/>
                    </a:solidFill>
                  </a:tcPr>
                </a:tc>
              </a:tr>
              <a:tr h="31843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100.1 – 200</a:t>
                      </a:r>
                      <a:endParaRPr lang="en-US" sz="14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30%</a:t>
                      </a:r>
                      <a:endParaRPr lang="en-US" sz="14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69A12B"/>
                    </a:solidFill>
                  </a:tcPr>
                </a:tc>
              </a:tr>
              <a:tr h="31843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itchFamily="34" charset="0"/>
                        </a:rPr>
                        <a:t>200.1 – 300</a:t>
                      </a:r>
                      <a:endParaRPr lang="en-US" sz="1400" dirty="0"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yriad Pro" pitchFamily="34" charset="0"/>
                        </a:rPr>
                        <a:t>40%</a:t>
                      </a:r>
                      <a:endParaRPr lang="en-US" sz="1400" dirty="0"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C6E6A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300.1 – up</a:t>
                      </a:r>
                      <a:endParaRPr lang="en-US" sz="14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Call your FCS Agent</a:t>
                      </a:r>
                      <a:endParaRPr lang="en-US" sz="14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68580" marR="68580" marT="60960" marB="60960">
                    <a:solidFill>
                      <a:srgbClr val="69A12B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1084566"/>
            <a:ext cx="3505200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9A12B"/>
                </a:solidFill>
                <a:latin typeface="Myriad Pro" pitchFamily="34" charset="0"/>
              </a:rPr>
              <a:t>Discount Factor Chart (parts per billion</a:t>
            </a:r>
            <a:r>
              <a:rPr lang="en-US" sz="1400" dirty="0" smtClean="0">
                <a:solidFill>
                  <a:srgbClr val="69A12B"/>
                </a:solidFill>
              </a:rPr>
              <a:t>)</a:t>
            </a:r>
            <a:endParaRPr lang="en-US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693220" y="317533"/>
            <a:ext cx="3012380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Aflatoxin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0" y="453630"/>
            <a:ext cx="282549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73948"/>
            <a:ext cx="5562600" cy="7391400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b="1" dirty="0">
                <a:latin typeface="Myriad Pro" pitchFamily="34" charset="0"/>
              </a:rPr>
              <a:t>HARVEST</a:t>
            </a:r>
            <a:r>
              <a:rPr lang="en-US" sz="1200" dirty="0">
                <a:latin typeface="Myriad Pro" pitchFamily="34" charset="0"/>
              </a:rPr>
              <a:t> – Proceed with normal harvesting operations unless you plan to do something else with the crop besides harvest (chop silage, destroy crop, etc</a:t>
            </a:r>
            <a:r>
              <a:rPr lang="en-US" sz="1200" dirty="0" smtClean="0">
                <a:latin typeface="Myriad Pro" pitchFamily="34" charset="0"/>
              </a:rPr>
              <a:t>.).</a:t>
            </a:r>
          </a:p>
          <a:p>
            <a:pPr marL="0" indent="0">
              <a:buClr>
                <a:srgbClr val="69A12B"/>
              </a:buClr>
              <a:buNone/>
            </a:pPr>
            <a:endParaRPr lang="en-US" sz="1200" dirty="0">
              <a:latin typeface="Myriad Pro" pitchFamily="34" charset="0"/>
            </a:endParaRPr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b="1" dirty="0">
                <a:latin typeface="Myriad Pro" pitchFamily="34" charset="0"/>
              </a:rPr>
              <a:t>$200K REVIEW </a:t>
            </a:r>
            <a:r>
              <a:rPr lang="en-US" sz="1200" dirty="0">
                <a:latin typeface="Myriad Pro" pitchFamily="34" charset="0"/>
              </a:rPr>
              <a:t>– If any claim (per crop, per county) exceeds $200K, a 3-year APH audit of the policy will be conducted. Call your FCS agent prior to gathering records (load summary sheets from elevator are most common</a:t>
            </a:r>
            <a:r>
              <a:rPr lang="en-US" sz="1200" dirty="0" smtClean="0">
                <a:latin typeface="Myriad Pro" pitchFamily="34" charset="0"/>
              </a:rPr>
              <a:t>).</a:t>
            </a:r>
          </a:p>
          <a:p>
            <a:pPr marL="0" indent="0">
              <a:buClr>
                <a:srgbClr val="69A12B"/>
              </a:buClr>
              <a:buNone/>
            </a:pPr>
            <a:endParaRPr lang="en-US" sz="1200" dirty="0">
              <a:latin typeface="Myriad Pro" pitchFamily="34" charset="0"/>
            </a:endParaRPr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b="1" dirty="0">
                <a:latin typeface="Myriad Pro" pitchFamily="34" charset="0"/>
              </a:rPr>
              <a:t>GRAIN BINS </a:t>
            </a:r>
            <a:r>
              <a:rPr lang="en-US" sz="1200" dirty="0">
                <a:latin typeface="Myriad Pro" pitchFamily="34" charset="0"/>
              </a:rPr>
              <a:t>– If storing grain:</a:t>
            </a:r>
          </a:p>
          <a:p>
            <a:pPr lvl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Old crop left in bins must be measured by adjustor prior to adding new crop.</a:t>
            </a:r>
          </a:p>
          <a:p>
            <a:pPr lvl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Keep load records and mark bins with tape if co-mingling farm/fields. </a:t>
            </a:r>
          </a:p>
          <a:p>
            <a:pPr marL="0" indent="0">
              <a:buClr>
                <a:srgbClr val="69A12B"/>
              </a:buClr>
              <a:buNone/>
            </a:pPr>
            <a:endParaRPr lang="en-US" sz="1200" dirty="0">
              <a:latin typeface="Myriad Pro" pitchFamily="34" charset="0"/>
            </a:endParaRPr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b="1" dirty="0">
                <a:latin typeface="Myriad Pro" pitchFamily="34" charset="0"/>
              </a:rPr>
              <a:t>HARVEST CLAIM </a:t>
            </a:r>
            <a:r>
              <a:rPr lang="en-US" sz="1200" dirty="0">
                <a:latin typeface="Myriad Pro" pitchFamily="34" charset="0"/>
              </a:rPr>
              <a:t>– Will be processed when you complete harvest. </a:t>
            </a:r>
          </a:p>
          <a:p>
            <a:pPr lvl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If delivered to elevator, have delivery sheets ready from elevator (bins will be measured)</a:t>
            </a:r>
          </a:p>
          <a:p>
            <a:pPr lvl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Decide which tax year (current or succeeding) you will want your claim check. </a:t>
            </a:r>
          </a:p>
          <a:p>
            <a:pPr lvl="1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Consult with a tax advisor on how income deferment can be handled.</a:t>
            </a:r>
          </a:p>
          <a:p>
            <a:pPr marL="0" indent="0">
              <a:buClr>
                <a:srgbClr val="69A12B"/>
              </a:buClr>
              <a:buNone/>
            </a:pPr>
            <a:endParaRPr lang="en-US" sz="2400" dirty="0"/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endParaRPr lang="en-US" sz="1600" dirty="0"/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693220" y="317533"/>
            <a:ext cx="3012380" cy="9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Harvest Claim Information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0" y="453630"/>
            <a:ext cx="282549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 Waters</a:t>
            </a:r>
          </a:p>
          <a:p>
            <a:r>
              <a:rPr lang="en-US" dirty="0" smtClean="0">
                <a:hlinkClick r:id="rId2"/>
              </a:rPr>
              <a:t>lee.waters@fcsillinois.com</a:t>
            </a:r>
            <a:endParaRPr lang="en-US" dirty="0" smtClean="0"/>
          </a:p>
          <a:p>
            <a:r>
              <a:rPr lang="en-US" dirty="0" smtClean="0"/>
              <a:t>Errol Maul</a:t>
            </a:r>
          </a:p>
          <a:p>
            <a:r>
              <a:rPr lang="en-US" dirty="0" smtClean="0">
                <a:hlinkClick r:id="rId3"/>
              </a:rPr>
              <a:t>errol.maul@fcsillinois.com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217-590-2222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14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97870-CC4E-4FA2-A946-6BE543D476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95600"/>
            <a:ext cx="5181600" cy="5867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1200" b="1" dirty="0">
              <a:latin typeface="Myriad Pro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200" b="1" dirty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YP Corn Example:</a:t>
            </a:r>
            <a:endParaRPr lang="en-US" sz="1200" dirty="0">
              <a:solidFill>
                <a:srgbClr val="69A12B"/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APH </a:t>
            </a: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yield = 180 </a:t>
            </a:r>
            <a:r>
              <a:rPr lang="en-US" sz="1200" dirty="0">
                <a:latin typeface="Myriad Pro" pitchFamily="34" charset="0"/>
                <a:cs typeface="Times New Roman" pitchFamily="18" charset="0"/>
              </a:rPr>
              <a:t>bu / acre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Spring Price = $6.00 / bu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latin typeface="Myriad Pro" pitchFamily="34" charset="0"/>
                <a:cs typeface="Times New Roman" pitchFamily="18" charset="0"/>
              </a:rPr>
              <a:t>Level of coverage = 85%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latin typeface="Myriad Pro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Bushel guarantee = </a:t>
            </a:r>
            <a:r>
              <a:rPr lang="en-US" sz="1200" i="1" dirty="0" smtClean="0">
                <a:latin typeface="Myriad Pro" pitchFamily="34" charset="0"/>
                <a:cs typeface="Times New Roman" pitchFamily="18" charset="0"/>
              </a:rPr>
              <a:t>153bu </a:t>
            </a: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/ ac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(</a:t>
            </a:r>
            <a:r>
              <a:rPr lang="en-US" sz="1200" i="1" dirty="0" smtClean="0">
                <a:latin typeface="Myriad Pro" pitchFamily="34" charset="0"/>
                <a:cs typeface="Times New Roman" pitchFamily="18" charset="0"/>
              </a:rPr>
              <a:t>180 </a:t>
            </a: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bu / ac APH x 85%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coverage)</a:t>
            </a:r>
            <a:endParaRPr lang="en-US" sz="1200" dirty="0">
              <a:latin typeface="Myriad Pro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latin typeface="Myriad Pro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2013 </a:t>
            </a:r>
            <a:r>
              <a:rPr lang="en-US" sz="1200" dirty="0">
                <a:latin typeface="Myriad Pro" pitchFamily="34" charset="0"/>
                <a:cs typeface="Times New Roman" pitchFamily="18" charset="0"/>
              </a:rPr>
              <a:t>harvested bushels = </a:t>
            </a: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130 </a:t>
            </a:r>
            <a:r>
              <a:rPr lang="en-US" sz="1200" dirty="0">
                <a:latin typeface="Myriad Pro" pitchFamily="34" charset="0"/>
                <a:cs typeface="Times New Roman" pitchFamily="18" charset="0"/>
              </a:rPr>
              <a:t>bu / </a:t>
            </a: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ac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 smtClean="0">
                <a:latin typeface="Myriad Pro" pitchFamily="34" charset="0"/>
                <a:cs typeface="Times New Roman" pitchFamily="18" charset="0"/>
              </a:rPr>
              <a:t>Loss </a:t>
            </a:r>
            <a:r>
              <a:rPr lang="en-US" sz="1200" dirty="0">
                <a:latin typeface="Myriad Pro" pitchFamily="34" charset="0"/>
                <a:cs typeface="Times New Roman" pitchFamily="18" charset="0"/>
              </a:rPr>
              <a:t>payment</a:t>
            </a: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:  </a:t>
            </a:r>
            <a:r>
              <a:rPr lang="en-US" sz="1200" i="1" dirty="0" smtClean="0">
                <a:latin typeface="Myriad Pro" pitchFamily="34" charset="0"/>
                <a:cs typeface="Times New Roman" pitchFamily="18" charset="0"/>
              </a:rPr>
              <a:t>153 </a:t>
            </a: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bu / ac guarantee – </a:t>
            </a:r>
            <a:r>
              <a:rPr lang="en-US" sz="1200" i="1" dirty="0" smtClean="0">
                <a:latin typeface="Myriad Pro" pitchFamily="34" charset="0"/>
                <a:cs typeface="Times New Roman" pitchFamily="18" charset="0"/>
              </a:rPr>
              <a:t>130 </a:t>
            </a: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bu / ac harvested = 2</a:t>
            </a:r>
            <a:r>
              <a:rPr lang="en-US" sz="1200" i="1" dirty="0" smtClean="0">
                <a:latin typeface="Myriad Pro" pitchFamily="34" charset="0"/>
                <a:cs typeface="Times New Roman" pitchFamily="18" charset="0"/>
              </a:rPr>
              <a:t>3 </a:t>
            </a: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bu / ac loss</a:t>
            </a:r>
            <a:endParaRPr lang="en-US" sz="1200" dirty="0">
              <a:latin typeface="Myriad Pro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2</a:t>
            </a:r>
            <a:r>
              <a:rPr lang="en-US" sz="1200" i="1" dirty="0" smtClean="0">
                <a:latin typeface="Myriad Pro" pitchFamily="34" charset="0"/>
                <a:cs typeface="Times New Roman" pitchFamily="18" charset="0"/>
              </a:rPr>
              <a:t>3 </a:t>
            </a:r>
            <a:r>
              <a:rPr lang="en-US" sz="1200" i="1" dirty="0">
                <a:latin typeface="Myriad Pro" pitchFamily="34" charset="0"/>
                <a:cs typeface="Times New Roman" pitchFamily="18" charset="0"/>
              </a:rPr>
              <a:t>bu / ac loss x $6.00 / bu</a:t>
            </a:r>
            <a:r>
              <a:rPr lang="en-US" sz="1200" dirty="0">
                <a:latin typeface="Myriad Pro" pitchFamily="34" charset="0"/>
                <a:cs typeface="Times New Roman" pitchFamily="18" charset="0"/>
              </a:rPr>
              <a:t> = </a:t>
            </a:r>
            <a:r>
              <a:rPr lang="en-US" sz="1200" b="1" dirty="0" smtClean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$</a:t>
            </a:r>
            <a:r>
              <a:rPr lang="en-US" sz="1200" b="1" u="sng" dirty="0" smtClean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138.00 </a:t>
            </a:r>
            <a:r>
              <a:rPr lang="en-US" sz="1200" b="1" u="sng" dirty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/ ac indemnity payment</a:t>
            </a:r>
            <a:endParaRPr lang="en-US" sz="1200" u="sng" dirty="0">
              <a:solidFill>
                <a:srgbClr val="69A12B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4" name="Picture 3" descr="http://www.admcrs.com/Images/Coverages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6250" r="7595" b="5860"/>
          <a:stretch/>
        </p:blipFill>
        <p:spPr bwMode="auto">
          <a:xfrm>
            <a:off x="3962400" y="3200400"/>
            <a:ext cx="2266950" cy="257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400" y="1630671"/>
            <a:ext cx="5029200" cy="1293958"/>
          </a:xfrm>
          <a:prstGeom prst="roundRect">
            <a:avLst/>
          </a:prstGeom>
          <a:solidFill>
            <a:srgbClr val="69A12B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Yield protection (YP) protects </a:t>
            </a: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against loss </a:t>
            </a:r>
            <a:r>
              <a:rPr lang="en-US" sz="1400" dirty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of yield on your farm operation.  Your guarantee is based on your </a:t>
            </a: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APH yield, </a:t>
            </a:r>
            <a:r>
              <a:rPr lang="en-US" sz="1400" dirty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spring price, and level of coverage.  If your </a:t>
            </a: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actual yield is less </a:t>
            </a:r>
            <a:r>
              <a:rPr lang="en-US" sz="1400" dirty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than your selected guarantee, you are </a:t>
            </a: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paid for loss of yield at the spring price.</a:t>
            </a:r>
            <a:endParaRPr lang="en-US" sz="1400" dirty="0">
              <a:solidFill>
                <a:schemeClr val="bg1"/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663696" y="228600"/>
            <a:ext cx="380390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Yield Protection (YP)</a:t>
            </a:r>
            <a:endParaRPr lang="en-US" sz="18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641132"/>
            <a:ext cx="282549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5390968" cy="28956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Myriad Pro" pitchFamily="34" charset="0"/>
                <a:cs typeface="Times New Roman" pitchFamily="18" charset="0"/>
              </a:rPr>
              <a:t>Revenue Protection (RP) protects you from a loss of yield and price movement from </a:t>
            </a:r>
            <a:r>
              <a:rPr lang="en-US" sz="1100" dirty="0" smtClean="0">
                <a:latin typeface="Myriad Pro" pitchFamily="34" charset="0"/>
                <a:cs typeface="Times New Roman" pitchFamily="18" charset="0"/>
              </a:rPr>
              <a:t>planting </a:t>
            </a:r>
            <a:r>
              <a:rPr lang="en-US" sz="1100" dirty="0">
                <a:latin typeface="Myriad Pro" pitchFamily="34" charset="0"/>
                <a:cs typeface="Times New Roman" pitchFamily="18" charset="0"/>
              </a:rPr>
              <a:t>to harvest.  </a:t>
            </a:r>
            <a:r>
              <a:rPr lang="en-US" sz="1100" dirty="0" smtClean="0">
                <a:latin typeface="Myriad Pro" pitchFamily="34" charset="0"/>
                <a:cs typeface="Times New Roman" pitchFamily="18" charset="0"/>
              </a:rPr>
              <a:t>In addition to </a:t>
            </a:r>
            <a:r>
              <a:rPr lang="en-US" sz="1100" dirty="0">
                <a:latin typeface="Myriad Pro" pitchFamily="34" charset="0"/>
                <a:cs typeface="Times New Roman" pitchFamily="18" charset="0"/>
              </a:rPr>
              <a:t>a yield guarantee, RP also provides </a:t>
            </a:r>
            <a:r>
              <a:rPr lang="en-US" sz="1100" dirty="0" smtClean="0">
                <a:latin typeface="Myriad Pro" pitchFamily="34" charset="0"/>
                <a:cs typeface="Times New Roman" pitchFamily="18" charset="0"/>
              </a:rPr>
              <a:t>a </a:t>
            </a:r>
            <a:r>
              <a:rPr lang="en-US" sz="1100" dirty="0">
                <a:latin typeface="Myriad Pro" pitchFamily="34" charset="0"/>
                <a:cs typeface="Times New Roman" pitchFamily="18" charset="0"/>
              </a:rPr>
              <a:t>revenue guarantee.  The revenue guarantee is based on your APH, </a:t>
            </a:r>
            <a:r>
              <a:rPr lang="en-US" sz="1100" b="1" dirty="0">
                <a:latin typeface="Myriad Pro" pitchFamily="34" charset="0"/>
                <a:cs typeface="Times New Roman" pitchFamily="18" charset="0"/>
              </a:rPr>
              <a:t>higher of spring price or harvest price</a:t>
            </a:r>
            <a:r>
              <a:rPr lang="en-US" sz="1100" dirty="0">
                <a:latin typeface="Myriad Pro" pitchFamily="34" charset="0"/>
                <a:cs typeface="Times New Roman" pitchFamily="18" charset="0"/>
              </a:rPr>
              <a:t>, and level of coverage.  Your harvested revenue is based on </a:t>
            </a:r>
            <a:r>
              <a:rPr lang="en-US" sz="1100" b="1" dirty="0">
                <a:latin typeface="Myriad Pro" pitchFamily="34" charset="0"/>
                <a:cs typeface="Times New Roman" pitchFamily="18" charset="0"/>
              </a:rPr>
              <a:t>harvested bushels x harvest price</a:t>
            </a:r>
            <a:r>
              <a:rPr lang="en-US" sz="1100" dirty="0">
                <a:latin typeface="Myriad Pro" pitchFamily="34" charset="0"/>
                <a:cs typeface="Times New Roman" pitchFamily="18" charset="0"/>
              </a:rPr>
              <a:t>.  </a:t>
            </a:r>
          </a:p>
          <a:p>
            <a:pPr marL="0" indent="0" algn="ctr">
              <a:buNone/>
            </a:pPr>
            <a:endParaRPr lang="en-US" sz="2400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1225552"/>
            <a:ext cx="4572000" cy="873124"/>
          </a:xfrm>
          <a:prstGeom prst="roundRect">
            <a:avLst/>
          </a:prstGeom>
          <a:solidFill>
            <a:srgbClr val="69A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400" dirty="0">
                <a:latin typeface="Myriad Pro" pitchFamily="34" charset="0"/>
                <a:cs typeface="Times New Roman" pitchFamily="18" charset="0"/>
              </a:rPr>
              <a:t>RP protects you from the following:</a:t>
            </a:r>
          </a:p>
          <a:p>
            <a:pPr marL="342860" indent="-342860">
              <a:buFont typeface="Arial" pitchFamily="34" charset="0"/>
              <a:buChar char="•"/>
            </a:pPr>
            <a:r>
              <a:rPr lang="en-US" sz="1400" dirty="0" smtClean="0">
                <a:latin typeface="Myriad Pro" pitchFamily="34" charset="0"/>
                <a:cs typeface="Times New Roman" pitchFamily="18" charset="0"/>
              </a:rPr>
              <a:t>If </a:t>
            </a:r>
            <a:r>
              <a:rPr lang="en-US" sz="1400" dirty="0">
                <a:latin typeface="Myriad Pro" pitchFamily="34" charset="0"/>
                <a:cs typeface="Times New Roman" pitchFamily="18" charset="0"/>
              </a:rPr>
              <a:t>the farm produces less bushels than guaranteed</a:t>
            </a:r>
          </a:p>
          <a:p>
            <a:pPr marL="342860" indent="-342860">
              <a:buFont typeface="Arial" pitchFamily="34" charset="0"/>
              <a:buChar char="•"/>
            </a:pPr>
            <a:r>
              <a:rPr lang="en-US" sz="1400" dirty="0">
                <a:latin typeface="Myriad Pro" pitchFamily="34" charset="0"/>
                <a:cs typeface="Times New Roman" pitchFamily="18" charset="0"/>
              </a:rPr>
              <a:t>If the farm produces less revenue than guaranteed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143000" y="3378202"/>
            <a:ext cx="5572034" cy="50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50" b="1" u="sng" dirty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RP Corn Example 1:  (bushel loss, price increase)</a:t>
            </a:r>
            <a:endParaRPr lang="en-US" sz="1050" u="sng" dirty="0">
              <a:solidFill>
                <a:srgbClr val="69A12B"/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  <a:cs typeface="Times New Roman" pitchFamily="18" charset="0"/>
              </a:rPr>
              <a:t>APH =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180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/ acre</a:t>
            </a: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  <a:cs typeface="Times New Roman" pitchFamily="18" charset="0"/>
              </a:rPr>
              <a:t>Spring Price = $6.00 / bu</a:t>
            </a: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  <a:cs typeface="Times New Roman" pitchFamily="18" charset="0"/>
              </a:rPr>
              <a:t>Harvest Price =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$7.25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/ bu</a:t>
            </a: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  <a:cs typeface="Times New Roman" pitchFamily="18" charset="0"/>
              </a:rPr>
              <a:t>Level of coverage = 85%</a:t>
            </a:r>
          </a:p>
          <a:p>
            <a:pPr marL="0" indent="0">
              <a:buNone/>
            </a:pPr>
            <a:endParaRPr lang="en-US" sz="1050" dirty="0">
              <a:latin typeface="Myriad Pro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2013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harvested bushels =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130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/ ac </a:t>
            </a: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  <a:cs typeface="Times New Roman" pitchFamily="18" charset="0"/>
              </a:rPr>
              <a:t>Harvest Price: 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$7.25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/ bu (note price increase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1050" dirty="0">
              <a:latin typeface="Myriad Pro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New Harvest Guarantee: 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$1109 /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ac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(153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bu / ac APH x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$7.25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harvest price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1050" dirty="0">
              <a:latin typeface="Myriad Pro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  <a:cs typeface="Times New Roman" pitchFamily="18" charset="0"/>
              </a:rPr>
              <a:t>Harvest revenue: 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$943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/ ac (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130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/ ac harvested bushels x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$7.25/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harvest price)</a:t>
            </a: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  <a:cs typeface="Times New Roman" pitchFamily="18" charset="0"/>
              </a:rPr>
              <a:t>Loss payment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: 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$1109 /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ac guarantee -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$943.00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actual =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     </a:t>
            </a:r>
            <a:r>
              <a:rPr lang="en-US" sz="1050" b="1" dirty="0" smtClean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$</a:t>
            </a:r>
            <a:r>
              <a:rPr lang="en-US" sz="1050" b="1" u="sng" dirty="0" smtClean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166 </a:t>
            </a:r>
            <a:r>
              <a:rPr lang="en-US" sz="1050" b="1" u="sng" dirty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/ ac indemnity payment</a:t>
            </a:r>
            <a:endParaRPr lang="en-US" sz="1050" u="sng" dirty="0">
              <a:solidFill>
                <a:srgbClr val="69A12B"/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828834" y="3757148"/>
            <a:ext cx="3705134" cy="73865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-Bushel guarantee =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153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/ ac	</a:t>
            </a:r>
          </a:p>
          <a:p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	(180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/ac APH x 85% coverage)</a:t>
            </a: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-Spring Revenue guarantee =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$</a:t>
            </a:r>
            <a:r>
              <a:rPr lang="en-US" sz="1000" dirty="0" smtClean="0">
                <a:latin typeface="Myriad Pro" pitchFamily="34" charset="0"/>
                <a:cs typeface="Times New Roman" pitchFamily="18" charset="0"/>
              </a:rPr>
              <a:t>918.00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/ ac        </a:t>
            </a:r>
          </a:p>
          <a:p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	(153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/ac APH x $6.00 / bu spring price)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581400" y="79157"/>
            <a:ext cx="380390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Revenue Protection (RP)</a:t>
            </a:r>
            <a:endParaRPr lang="en-US" sz="18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1689"/>
            <a:ext cx="2825496" cy="6309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3000" y="6106671"/>
            <a:ext cx="5867400" cy="2677644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050" b="1" u="sng" dirty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RP Corn Example 2:  (no bushel loss, price decrease)</a:t>
            </a:r>
            <a:endParaRPr lang="en-US" sz="1050" u="sng" dirty="0">
              <a:solidFill>
                <a:srgbClr val="69A12B"/>
              </a:solidFill>
              <a:latin typeface="Myriad Pro" pitchFamily="34" charset="0"/>
              <a:cs typeface="Times New Roman" pitchFamily="18" charset="0"/>
            </a:endParaRP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APH =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180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/ acre</a:t>
            </a: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Spring Price = $6.00 / bu</a:t>
            </a: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Harvest Price = $4.50 / bu</a:t>
            </a: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Level of coverage = 85%</a:t>
            </a: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 </a:t>
            </a:r>
          </a:p>
          <a:p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Bushel guarantee = 153 bu / ac (180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bu / ac APH x 85% coverage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)</a:t>
            </a:r>
            <a:endParaRPr lang="en-US" sz="1050" dirty="0" smtClean="0">
              <a:latin typeface="Myriad Pro" pitchFamily="34" charset="0"/>
              <a:cs typeface="Times New Roman" pitchFamily="18" charset="0"/>
            </a:endParaRPr>
          </a:p>
          <a:p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Spring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Revenue guarantee =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$918.00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/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ac (153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bu /ac APH x $6.00 / bu spring price)</a:t>
            </a:r>
            <a:endParaRPr lang="en-US" sz="1050" dirty="0">
              <a:latin typeface="Myriad Pro" pitchFamily="34" charset="0"/>
              <a:cs typeface="Times New Roman" pitchFamily="18" charset="0"/>
            </a:endParaRP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 </a:t>
            </a:r>
          </a:p>
          <a:p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2013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harvested bushels =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180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/ ac </a:t>
            </a: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Harvest Price:  $4.50 / bu (note price decrease)</a:t>
            </a: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 </a:t>
            </a:r>
          </a:p>
          <a:p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Harvest Guarantee: 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$918.00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/ ac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(153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bu / ac APH x $6.00 / bu spring price)</a:t>
            </a:r>
            <a:endParaRPr lang="en-US" sz="1050" dirty="0">
              <a:latin typeface="Myriad Pro" pitchFamily="34" charset="0"/>
              <a:cs typeface="Times New Roman" pitchFamily="18" charset="0"/>
            </a:endParaRP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 </a:t>
            </a:r>
          </a:p>
          <a:p>
            <a:r>
              <a:rPr lang="en-US" sz="1050" dirty="0">
                <a:latin typeface="Myriad Pro" pitchFamily="34" charset="0"/>
                <a:cs typeface="Times New Roman" pitchFamily="18" charset="0"/>
              </a:rPr>
              <a:t>Harvest revenue: 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$810.00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/ </a:t>
            </a: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ac (180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bu / ac harvested bushels x $4.50/ bu harvest price)</a:t>
            </a:r>
          </a:p>
          <a:p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Loss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payment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: 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$918.00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/ ac guarantee -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$810.00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actual = </a:t>
            </a:r>
            <a:r>
              <a:rPr lang="en-US" sz="1050" b="1" dirty="0" smtClean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$</a:t>
            </a:r>
            <a:r>
              <a:rPr lang="en-US" sz="1050" b="1" u="sng" dirty="0" smtClean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108 </a:t>
            </a:r>
            <a:r>
              <a:rPr lang="en-US" sz="1050" b="1" u="sng" dirty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/ ac indemnity payment</a:t>
            </a:r>
            <a:endParaRPr lang="en-US" sz="1050" u="sng" dirty="0">
              <a:solidFill>
                <a:srgbClr val="69A12B"/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743200"/>
            <a:ext cx="55626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1050" b="1" u="sng" dirty="0">
                <a:solidFill>
                  <a:srgbClr val="000000"/>
                </a:solidFill>
                <a:latin typeface="Myriad Pro" pitchFamily="34" charset="0"/>
              </a:rPr>
              <a:t>RPE Corn Example 1:  (bushel loss, price increase)</a:t>
            </a:r>
            <a:endParaRPr lang="en-US" sz="1050" u="sng" dirty="0">
              <a:solidFill>
                <a:srgbClr val="000000"/>
              </a:solidFill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</a:rPr>
              <a:t>APH = </a:t>
            </a:r>
            <a:r>
              <a:rPr lang="en-US" sz="1050" dirty="0" smtClean="0">
                <a:latin typeface="Myriad Pro" pitchFamily="34" charset="0"/>
              </a:rPr>
              <a:t>180 </a:t>
            </a:r>
            <a:r>
              <a:rPr lang="en-US" sz="1050" dirty="0">
                <a:latin typeface="Myriad Pro" pitchFamily="34" charset="0"/>
              </a:rPr>
              <a:t>bu / acre</a:t>
            </a: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</a:rPr>
              <a:t>Spring Price = $6.00 / bu</a:t>
            </a: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</a:rPr>
              <a:t>Harvest Price = </a:t>
            </a:r>
            <a:r>
              <a:rPr lang="en-US" sz="1050" dirty="0" smtClean="0">
                <a:latin typeface="Myriad Pro" pitchFamily="34" charset="0"/>
              </a:rPr>
              <a:t>$7.25 </a:t>
            </a:r>
            <a:r>
              <a:rPr lang="en-US" sz="1050" dirty="0">
                <a:latin typeface="Myriad Pro" pitchFamily="34" charset="0"/>
              </a:rPr>
              <a:t>/ bu</a:t>
            </a: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</a:rPr>
              <a:t>Level of coverage = 85%</a:t>
            </a:r>
          </a:p>
          <a:p>
            <a:pPr marL="0" indent="0">
              <a:buNone/>
            </a:pPr>
            <a:endParaRPr lang="en-US" sz="1050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050" i="1" dirty="0" smtClean="0">
                <a:latin typeface="Myriad Pro" pitchFamily="34" charset="0"/>
              </a:rPr>
              <a:t>Revenue </a:t>
            </a:r>
            <a:r>
              <a:rPr lang="en-US" sz="1050" i="1" dirty="0">
                <a:latin typeface="Myriad Pro" pitchFamily="34" charset="0"/>
              </a:rPr>
              <a:t>guarantee = </a:t>
            </a:r>
            <a:r>
              <a:rPr lang="en-US" sz="1050" i="1" dirty="0" smtClean="0">
                <a:latin typeface="Myriad Pro" pitchFamily="34" charset="0"/>
              </a:rPr>
              <a:t>$918.00 </a:t>
            </a:r>
            <a:r>
              <a:rPr lang="en-US" sz="1050" i="1" dirty="0">
                <a:latin typeface="Myriad Pro" pitchFamily="34" charset="0"/>
              </a:rPr>
              <a:t>/ ac </a:t>
            </a:r>
            <a:r>
              <a:rPr lang="en-US" sz="1050" i="1" dirty="0" smtClean="0">
                <a:latin typeface="Myriad Pro" pitchFamily="34" charset="0"/>
              </a:rPr>
              <a:t>(180 </a:t>
            </a:r>
            <a:r>
              <a:rPr lang="en-US" sz="1050" i="1" dirty="0">
                <a:latin typeface="Myriad Pro" pitchFamily="34" charset="0"/>
              </a:rPr>
              <a:t>bu /ac APH x $6.00 / bu spring </a:t>
            </a:r>
            <a:r>
              <a:rPr lang="en-US" sz="1050" i="1" dirty="0" smtClean="0">
                <a:latin typeface="Myriad Pro" pitchFamily="34" charset="0"/>
              </a:rPr>
              <a:t>price x 85% level)</a:t>
            </a:r>
            <a:endParaRPr lang="en-US" sz="1050" dirty="0" smtClean="0">
              <a:latin typeface="Myriad Pro" pitchFamily="34" charset="0"/>
            </a:endParaRPr>
          </a:p>
          <a:p>
            <a:endParaRPr lang="en-US" sz="1050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Myriad Pro" pitchFamily="34" charset="0"/>
              </a:rPr>
              <a:t>2013 </a:t>
            </a:r>
            <a:r>
              <a:rPr lang="en-US" sz="1050" dirty="0">
                <a:latin typeface="Myriad Pro" pitchFamily="34" charset="0"/>
              </a:rPr>
              <a:t>harvested bushels = </a:t>
            </a:r>
            <a:r>
              <a:rPr lang="en-US" sz="1050" dirty="0" smtClean="0">
                <a:latin typeface="Myriad Pro" pitchFamily="34" charset="0"/>
              </a:rPr>
              <a:t>130 </a:t>
            </a:r>
            <a:r>
              <a:rPr lang="en-US" sz="1050" dirty="0">
                <a:latin typeface="Myriad Pro" pitchFamily="34" charset="0"/>
              </a:rPr>
              <a:t>bu / ac </a:t>
            </a: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</a:rPr>
              <a:t>Harvest Price:  </a:t>
            </a:r>
            <a:r>
              <a:rPr lang="en-US" sz="1050" dirty="0" smtClean="0">
                <a:latin typeface="Myriad Pro" pitchFamily="34" charset="0"/>
              </a:rPr>
              <a:t>$7.25 </a:t>
            </a:r>
            <a:r>
              <a:rPr lang="en-US" sz="1050" dirty="0">
                <a:latin typeface="Myriad Pro" pitchFamily="34" charset="0"/>
              </a:rPr>
              <a:t>/ bu (note price increase</a:t>
            </a:r>
            <a:r>
              <a:rPr lang="en-US" sz="1050" dirty="0" smtClean="0">
                <a:latin typeface="Myriad Pro" pitchFamily="34" charset="0"/>
              </a:rPr>
              <a:t>)</a:t>
            </a:r>
          </a:p>
          <a:p>
            <a:pPr marL="0" indent="0">
              <a:buNone/>
            </a:pPr>
            <a:endParaRPr lang="en-US" sz="1050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Myriad Pro" pitchFamily="34" charset="0"/>
              </a:rPr>
              <a:t>Harvest revenue:  </a:t>
            </a:r>
            <a:r>
              <a:rPr lang="en-US" sz="1050" dirty="0" smtClean="0">
                <a:latin typeface="Myriad Pro" pitchFamily="34" charset="0"/>
              </a:rPr>
              <a:t>$943.00 </a:t>
            </a:r>
            <a:r>
              <a:rPr lang="en-US" sz="1050" dirty="0">
                <a:latin typeface="Myriad Pro" pitchFamily="34" charset="0"/>
              </a:rPr>
              <a:t>/ ac </a:t>
            </a:r>
            <a:r>
              <a:rPr lang="en-US" sz="1050" dirty="0" smtClean="0">
                <a:latin typeface="Myriad Pro" pitchFamily="34" charset="0"/>
              </a:rPr>
              <a:t>(130 </a:t>
            </a:r>
            <a:r>
              <a:rPr lang="en-US" sz="1050" dirty="0">
                <a:latin typeface="Myriad Pro" pitchFamily="34" charset="0"/>
              </a:rPr>
              <a:t>bu / ac harvested bushels x </a:t>
            </a:r>
            <a:r>
              <a:rPr lang="en-US" sz="1050" dirty="0" smtClean="0">
                <a:latin typeface="Myriad Pro" pitchFamily="34" charset="0"/>
              </a:rPr>
              <a:t>$7.25 </a:t>
            </a:r>
            <a:r>
              <a:rPr lang="en-US" sz="1050" dirty="0">
                <a:latin typeface="Myriad Pro" pitchFamily="34" charset="0"/>
              </a:rPr>
              <a:t>/ bu harvest price</a:t>
            </a:r>
            <a:r>
              <a:rPr lang="en-US" sz="1050" dirty="0" smtClean="0">
                <a:latin typeface="Myriad Pro" pitchFamily="34" charset="0"/>
              </a:rPr>
              <a:t>)</a:t>
            </a:r>
          </a:p>
          <a:p>
            <a:pPr marL="0" indent="0">
              <a:buNone/>
            </a:pPr>
            <a:r>
              <a:rPr lang="en-US" sz="1050" dirty="0" smtClean="0">
                <a:latin typeface="Myriad Pro" pitchFamily="34" charset="0"/>
                <a:cs typeface="Times New Roman" pitchFamily="18" charset="0"/>
              </a:rPr>
              <a:t>Loss </a:t>
            </a:r>
            <a:r>
              <a:rPr lang="en-US" sz="1050" dirty="0">
                <a:latin typeface="Myriad Pro" pitchFamily="34" charset="0"/>
                <a:cs typeface="Times New Roman" pitchFamily="18" charset="0"/>
              </a:rPr>
              <a:t>payment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:  </a:t>
            </a:r>
            <a:r>
              <a:rPr lang="en-US" sz="1050" i="1" dirty="0" smtClean="0">
                <a:latin typeface="Myriad Pro" pitchFamily="34" charset="0"/>
                <a:cs typeface="Times New Roman" pitchFamily="18" charset="0"/>
              </a:rPr>
              <a:t>$918 </a:t>
            </a:r>
            <a:r>
              <a:rPr lang="en-US" sz="1050" i="1" dirty="0">
                <a:latin typeface="Myriad Pro" pitchFamily="34" charset="0"/>
                <a:cs typeface="Times New Roman" pitchFamily="18" charset="0"/>
              </a:rPr>
              <a:t>/ ac guarantee - $943.00 actual =      </a:t>
            </a:r>
            <a:r>
              <a:rPr lang="en-US" sz="1050" b="1" u="sng" dirty="0" smtClean="0">
                <a:solidFill>
                  <a:srgbClr val="69A12B"/>
                </a:solidFill>
                <a:latin typeface="Myriad Pro" pitchFamily="34" charset="0"/>
                <a:cs typeface="Times New Roman" pitchFamily="18" charset="0"/>
              </a:rPr>
              <a:t>NO PAYMENT</a:t>
            </a:r>
            <a:endParaRPr lang="en-US" sz="1050" u="sng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050" b="1" u="sng" dirty="0" smtClean="0">
                <a:solidFill>
                  <a:srgbClr val="69A12B"/>
                </a:solidFill>
                <a:latin typeface="Myriad Pro" pitchFamily="34" charset="0"/>
              </a:rPr>
              <a:t>(Regular RP paid $166 / AC in this same example) </a:t>
            </a:r>
            <a:endParaRPr lang="en-US" sz="1050" u="sng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1295400"/>
            <a:ext cx="4876800" cy="1295400"/>
          </a:xfrm>
          <a:prstGeom prst="roundRect">
            <a:avLst/>
          </a:prstGeom>
          <a:solidFill>
            <a:srgbClr val="69A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400" dirty="0">
                <a:solidFill>
                  <a:schemeClr val="bg1"/>
                </a:solidFill>
                <a:latin typeface="Myriad Pro" pitchFamily="34" charset="0"/>
              </a:rPr>
              <a:t>Revenue Protection with Harvest Price Exclusion (RPE) </a:t>
            </a: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provides the same initial revenue guarantee as RP.  This revenue guarantee is based on the spring price ONLY, so as a fixed revenue guarantee, when the harvest price goes higher, less bushels are protected.  </a:t>
            </a:r>
            <a:r>
              <a:rPr lang="en-US" sz="1400" b="1" dirty="0" smtClean="0">
                <a:solidFill>
                  <a:schemeClr val="bg1"/>
                </a:solidFill>
                <a:latin typeface="Myriad Pro" pitchFamily="34" charset="0"/>
              </a:rPr>
              <a:t>NO BUSHEL GUARANTEE.</a:t>
            </a:r>
            <a:endParaRPr lang="en-US" sz="1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71730" y="76200"/>
            <a:ext cx="359107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Revenue Protection with Harvest Price Exclusion (RPE)</a:t>
            </a:r>
            <a:endParaRPr lang="en-US" sz="16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" y="512064"/>
            <a:ext cx="2825496" cy="6309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5400" y="5791200"/>
            <a:ext cx="5848350" cy="2685338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050" b="1" u="sng" dirty="0">
                <a:solidFill>
                  <a:srgbClr val="000000"/>
                </a:solidFill>
                <a:latin typeface="Myriad Pro" pitchFamily="34" charset="0"/>
              </a:rPr>
              <a:t>RPE </a:t>
            </a:r>
            <a:r>
              <a:rPr lang="en-US" sz="1050" b="1" u="sng" dirty="0" smtClean="0">
                <a:solidFill>
                  <a:srgbClr val="000000"/>
                </a:solidFill>
                <a:latin typeface="Myriad Pro" pitchFamily="34" charset="0"/>
              </a:rPr>
              <a:t>Corn </a:t>
            </a:r>
            <a:r>
              <a:rPr lang="en-US" sz="1050" b="1" u="sng" dirty="0">
                <a:solidFill>
                  <a:srgbClr val="000000"/>
                </a:solidFill>
                <a:latin typeface="Myriad Pro" pitchFamily="34" charset="0"/>
              </a:rPr>
              <a:t>E</a:t>
            </a:r>
            <a:r>
              <a:rPr lang="en-US" sz="1050" b="1" u="sng" dirty="0" smtClean="0">
                <a:solidFill>
                  <a:srgbClr val="000000"/>
                </a:solidFill>
                <a:latin typeface="Myriad Pro" pitchFamily="34" charset="0"/>
              </a:rPr>
              <a:t>xample </a:t>
            </a:r>
            <a:r>
              <a:rPr lang="en-US" sz="1050" b="1" u="sng" dirty="0">
                <a:solidFill>
                  <a:srgbClr val="000000"/>
                </a:solidFill>
                <a:latin typeface="Myriad Pro" pitchFamily="34" charset="0"/>
              </a:rPr>
              <a:t>2:  (no bushel loss, price decrease)</a:t>
            </a:r>
            <a:endParaRPr lang="en-US" sz="1050" u="sng" dirty="0">
              <a:solidFill>
                <a:srgbClr val="000000"/>
              </a:solidFill>
              <a:latin typeface="Myriad Pro" pitchFamily="34" charset="0"/>
            </a:endParaRPr>
          </a:p>
          <a:p>
            <a:r>
              <a:rPr lang="en-US" sz="1050" dirty="0">
                <a:latin typeface="Myriad Pro" pitchFamily="34" charset="0"/>
              </a:rPr>
              <a:t>APH = </a:t>
            </a:r>
            <a:r>
              <a:rPr lang="en-US" sz="1050" dirty="0" smtClean="0">
                <a:latin typeface="Myriad Pro" pitchFamily="34" charset="0"/>
              </a:rPr>
              <a:t>180 </a:t>
            </a:r>
            <a:r>
              <a:rPr lang="en-US" sz="1050" dirty="0">
                <a:latin typeface="Myriad Pro" pitchFamily="34" charset="0"/>
              </a:rPr>
              <a:t>bu / acre</a:t>
            </a:r>
          </a:p>
          <a:p>
            <a:r>
              <a:rPr lang="en-US" sz="1050" dirty="0">
                <a:latin typeface="Myriad Pro" pitchFamily="34" charset="0"/>
              </a:rPr>
              <a:t>Spring Price = $6.00 / bu</a:t>
            </a:r>
          </a:p>
          <a:p>
            <a:r>
              <a:rPr lang="en-US" sz="1050" dirty="0">
                <a:latin typeface="Myriad Pro" pitchFamily="34" charset="0"/>
              </a:rPr>
              <a:t>Harvest Price = $4.50 / bu</a:t>
            </a:r>
          </a:p>
          <a:p>
            <a:r>
              <a:rPr lang="en-US" sz="1050" dirty="0">
                <a:latin typeface="Myriad Pro" pitchFamily="34" charset="0"/>
              </a:rPr>
              <a:t>Level of coverage = 85%</a:t>
            </a:r>
          </a:p>
          <a:p>
            <a:r>
              <a:rPr lang="en-US" sz="1050" dirty="0">
                <a:latin typeface="Myriad Pro" pitchFamily="34" charset="0"/>
              </a:rPr>
              <a:t> </a:t>
            </a:r>
          </a:p>
          <a:p>
            <a:r>
              <a:rPr lang="en-US" sz="1050" i="1" dirty="0">
                <a:latin typeface="Myriad Pro" pitchFamily="34" charset="0"/>
              </a:rPr>
              <a:t>Bushel guarantee = </a:t>
            </a:r>
            <a:r>
              <a:rPr lang="en-US" sz="1050" i="1" dirty="0" smtClean="0">
                <a:latin typeface="Myriad Pro" pitchFamily="34" charset="0"/>
              </a:rPr>
              <a:t>153bu </a:t>
            </a:r>
            <a:r>
              <a:rPr lang="en-US" sz="1050" i="1" dirty="0">
                <a:latin typeface="Myriad Pro" pitchFamily="34" charset="0"/>
              </a:rPr>
              <a:t>/ ac</a:t>
            </a:r>
            <a:endParaRPr lang="en-US" sz="1050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050" i="1" dirty="0">
                <a:latin typeface="Myriad Pro" pitchFamily="34" charset="0"/>
              </a:rPr>
              <a:t>Revenue guarantee = $918.00 / ac (180 </a:t>
            </a:r>
            <a:r>
              <a:rPr lang="en-US" sz="1050" i="1" dirty="0" err="1">
                <a:latin typeface="Myriad Pro" pitchFamily="34" charset="0"/>
              </a:rPr>
              <a:t>bu</a:t>
            </a:r>
            <a:r>
              <a:rPr lang="en-US" sz="1050" i="1" dirty="0">
                <a:latin typeface="Myriad Pro" pitchFamily="34" charset="0"/>
              </a:rPr>
              <a:t> /ac APH x $6.00 / </a:t>
            </a:r>
            <a:r>
              <a:rPr lang="en-US" sz="1050" i="1" dirty="0" err="1">
                <a:latin typeface="Myriad Pro" pitchFamily="34" charset="0"/>
              </a:rPr>
              <a:t>bu</a:t>
            </a:r>
            <a:r>
              <a:rPr lang="en-US" sz="1050" i="1" dirty="0">
                <a:latin typeface="Myriad Pro" pitchFamily="34" charset="0"/>
              </a:rPr>
              <a:t> spring price x 85% level)</a:t>
            </a:r>
            <a:endParaRPr lang="en-US" sz="1050" dirty="0">
              <a:latin typeface="Myriad Pro" pitchFamily="34" charset="0"/>
            </a:endParaRPr>
          </a:p>
          <a:p>
            <a:endParaRPr lang="en-US" sz="1050" dirty="0" smtClean="0">
              <a:latin typeface="Myriad Pro" pitchFamily="34" charset="0"/>
            </a:endParaRPr>
          </a:p>
          <a:p>
            <a:r>
              <a:rPr lang="en-US" sz="1050" dirty="0" smtClean="0">
                <a:latin typeface="Myriad Pro" pitchFamily="34" charset="0"/>
              </a:rPr>
              <a:t>2013 </a:t>
            </a:r>
            <a:r>
              <a:rPr lang="en-US" sz="1050" dirty="0">
                <a:latin typeface="Myriad Pro" pitchFamily="34" charset="0"/>
              </a:rPr>
              <a:t>harvested bushels = </a:t>
            </a:r>
            <a:r>
              <a:rPr lang="en-US" sz="1050" dirty="0" smtClean="0">
                <a:latin typeface="Myriad Pro" pitchFamily="34" charset="0"/>
              </a:rPr>
              <a:t>180 </a:t>
            </a:r>
            <a:r>
              <a:rPr lang="en-US" sz="1050" dirty="0">
                <a:latin typeface="Myriad Pro" pitchFamily="34" charset="0"/>
              </a:rPr>
              <a:t>bu / ac </a:t>
            </a:r>
          </a:p>
          <a:p>
            <a:r>
              <a:rPr lang="en-US" sz="1050" dirty="0">
                <a:latin typeface="Myriad Pro" pitchFamily="34" charset="0"/>
              </a:rPr>
              <a:t>Harvest Price:  $4.50 / bu (note price decrease)</a:t>
            </a:r>
          </a:p>
          <a:p>
            <a:r>
              <a:rPr lang="en-US" sz="1050" dirty="0">
                <a:latin typeface="Myriad Pro" pitchFamily="34" charset="0"/>
              </a:rPr>
              <a:t> </a:t>
            </a:r>
          </a:p>
          <a:p>
            <a:r>
              <a:rPr lang="en-US" sz="1050" dirty="0">
                <a:latin typeface="Myriad Pro" pitchFamily="34" charset="0"/>
              </a:rPr>
              <a:t>Harvest revenue:  </a:t>
            </a:r>
            <a:r>
              <a:rPr lang="en-US" sz="1050" dirty="0" smtClean="0">
                <a:latin typeface="Myriad Pro" pitchFamily="34" charset="0"/>
              </a:rPr>
              <a:t>$810.00 </a:t>
            </a:r>
            <a:r>
              <a:rPr lang="en-US" sz="1050" dirty="0">
                <a:latin typeface="Myriad Pro" pitchFamily="34" charset="0"/>
              </a:rPr>
              <a:t>/ ac </a:t>
            </a:r>
            <a:r>
              <a:rPr lang="en-US" sz="1050" dirty="0" smtClean="0">
                <a:latin typeface="Myriad Pro" pitchFamily="34" charset="0"/>
              </a:rPr>
              <a:t>(180 </a:t>
            </a:r>
            <a:r>
              <a:rPr lang="en-US" sz="1050" dirty="0">
                <a:latin typeface="Myriad Pro" pitchFamily="34" charset="0"/>
              </a:rPr>
              <a:t>bu / ac harvested bushels x $4.50/ bu harvest price)</a:t>
            </a:r>
          </a:p>
          <a:p>
            <a:r>
              <a:rPr lang="en-US" sz="1050" dirty="0">
                <a:latin typeface="Myriad Pro" pitchFamily="34" charset="0"/>
              </a:rPr>
              <a:t>Loss payment</a:t>
            </a:r>
            <a:r>
              <a:rPr lang="en-US" sz="1050" i="1" dirty="0">
                <a:latin typeface="Myriad Pro" pitchFamily="34" charset="0"/>
              </a:rPr>
              <a:t>:  </a:t>
            </a:r>
            <a:r>
              <a:rPr lang="en-US" sz="1050" i="1" dirty="0" smtClean="0">
                <a:latin typeface="Myriad Pro" pitchFamily="34" charset="0"/>
              </a:rPr>
              <a:t>$918.00 </a:t>
            </a:r>
            <a:r>
              <a:rPr lang="en-US" sz="1050" i="1" dirty="0">
                <a:latin typeface="Myriad Pro" pitchFamily="34" charset="0"/>
              </a:rPr>
              <a:t>/ ac guarantee - </a:t>
            </a:r>
            <a:r>
              <a:rPr lang="en-US" sz="1050" i="1" dirty="0" smtClean="0">
                <a:latin typeface="Myriad Pro" pitchFamily="34" charset="0"/>
              </a:rPr>
              <a:t>$810.00 </a:t>
            </a:r>
            <a:r>
              <a:rPr lang="en-US" sz="1050" i="1" dirty="0">
                <a:latin typeface="Myriad Pro" pitchFamily="34" charset="0"/>
              </a:rPr>
              <a:t>actual = </a:t>
            </a:r>
            <a:r>
              <a:rPr lang="en-US" sz="1050" b="1" u="sng" dirty="0" smtClean="0">
                <a:solidFill>
                  <a:srgbClr val="69A12B"/>
                </a:solidFill>
                <a:latin typeface="Myriad Pro" pitchFamily="34" charset="0"/>
              </a:rPr>
              <a:t>$108 </a:t>
            </a:r>
            <a:r>
              <a:rPr lang="en-US" sz="1050" b="1" u="sng" dirty="0">
                <a:solidFill>
                  <a:srgbClr val="69A12B"/>
                </a:solidFill>
                <a:latin typeface="Myriad Pro" pitchFamily="34" charset="0"/>
              </a:rPr>
              <a:t>/ ac indemnity </a:t>
            </a:r>
            <a:r>
              <a:rPr lang="en-US" sz="1050" b="1" u="sng" dirty="0" smtClean="0">
                <a:solidFill>
                  <a:srgbClr val="69A12B"/>
                </a:solidFill>
                <a:latin typeface="Myriad Pro" pitchFamily="34" charset="0"/>
              </a:rPr>
              <a:t>payment</a:t>
            </a:r>
          </a:p>
          <a:p>
            <a:endParaRPr lang="en-US" sz="1050" b="1" u="sng" dirty="0">
              <a:solidFill>
                <a:srgbClr val="69A12B"/>
              </a:solidFill>
              <a:latin typeface="Myriad Pro" pitchFamily="34" charset="0"/>
            </a:endParaRPr>
          </a:p>
          <a:p>
            <a:endParaRPr lang="en-US" sz="1100" b="1" u="sng" dirty="0">
              <a:solidFill>
                <a:srgbClr val="69A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t structur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0201" y="5643871"/>
            <a:ext cx="2199799" cy="3068318"/>
          </a:xfrm>
          <a:prstGeom prst="rect">
            <a:avLst/>
          </a:prstGeom>
          <a:ln>
            <a:solidFill>
              <a:srgbClr val="69A12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" y="120141"/>
            <a:ext cx="184708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9" tIns="45714" rIns="91429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057628" y="6169728"/>
            <a:ext cx="2114572" cy="1831272"/>
            <a:chOff x="504825" y="1210252"/>
            <a:chExt cx="3756263" cy="1373453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04825" y="1616710"/>
              <a:ext cx="542925" cy="1428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04825" y="1993900"/>
              <a:ext cx="542925" cy="1371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04825" y="2364105"/>
              <a:ext cx="542925" cy="13716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1198800" y="1210252"/>
              <a:ext cx="3062288" cy="1373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292"/>
              <a:r>
                <a:rPr lang="en-US" sz="1400" i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Cash rent / </a:t>
              </a:r>
              <a:r>
                <a:rPr lang="en-US" sz="1400" i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Own</a:t>
              </a:r>
              <a:r>
                <a:rPr lang="en-US" sz="400" i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	</a:t>
              </a:r>
            </a:p>
            <a:p>
              <a:pPr defTabSz="914292"/>
              <a:endParaRPr lang="en-US" sz="1100" i="1" dirty="0" smtClean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defTabSz="914292"/>
              <a:r>
                <a:rPr lang="en-US" sz="1400" i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50/50 </a:t>
              </a:r>
              <a:r>
                <a:rPr lang="en-US" sz="1400" i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Landlord #1</a:t>
              </a:r>
            </a:p>
            <a:p>
              <a:pPr defTabSz="914292"/>
              <a:endParaRPr lang="en-US" sz="1600" i="1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defTabSz="914292"/>
              <a:r>
                <a:rPr lang="en-US" sz="1400" i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50/50 Landlord #2</a:t>
              </a:r>
            </a:p>
            <a:p>
              <a:pPr defTabSz="914292"/>
              <a:endParaRPr lang="en-US" i="1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defTabSz="914292"/>
              <a:r>
                <a:rPr lang="en-US" sz="1400" i="1" dirty="0">
                  <a:latin typeface="Calibri" pitchFamily="34" charset="0"/>
                  <a:cs typeface="Times New Roman" pitchFamily="18" charset="0"/>
                </a:rPr>
                <a:t>50/50 Landlord #3</a:t>
              </a:r>
            </a:p>
            <a:p>
              <a:pPr defTabSz="914292"/>
              <a:endParaRPr lang="en-US" sz="800" dirty="0">
                <a:latin typeface="Arial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04825" y="1241425"/>
              <a:ext cx="542924" cy="1428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30096" y="2590800"/>
            <a:ext cx="4642104" cy="267764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lvl="0"/>
            <a:r>
              <a:rPr lang="en-US" sz="1200" b="1" dirty="0" smtClean="0">
                <a:solidFill>
                  <a:srgbClr val="69A12B"/>
                </a:solidFill>
                <a:latin typeface="Myriad Pro" pitchFamily="34" charset="0"/>
              </a:rPr>
              <a:t>Basic </a:t>
            </a:r>
            <a:r>
              <a:rPr lang="en-US" sz="1200" b="1" dirty="0">
                <a:solidFill>
                  <a:srgbClr val="69A12B"/>
                </a:solidFill>
                <a:latin typeface="Myriad Pro" pitchFamily="34" charset="0"/>
              </a:rPr>
              <a:t>Units:  </a:t>
            </a:r>
            <a:r>
              <a:rPr lang="en-US" sz="1200" dirty="0" smtClean="0">
                <a:latin typeface="Myriad Pro" pitchFamily="34" charset="0"/>
              </a:rPr>
              <a:t>Cropland with same SHARE parties is </a:t>
            </a:r>
            <a:r>
              <a:rPr lang="en-US" sz="1200" dirty="0">
                <a:latin typeface="Myriad Pro" pitchFamily="34" charset="0"/>
              </a:rPr>
              <a:t>a </a:t>
            </a:r>
            <a:r>
              <a:rPr lang="en-US" sz="1200" dirty="0" smtClean="0">
                <a:latin typeface="Myriad Pro" pitchFamily="34" charset="0"/>
              </a:rPr>
              <a:t>separate </a:t>
            </a:r>
            <a:r>
              <a:rPr lang="en-US" sz="1200" dirty="0">
                <a:latin typeface="Myriad Pro" pitchFamily="34" charset="0"/>
              </a:rPr>
              <a:t>unit </a:t>
            </a:r>
            <a:r>
              <a:rPr lang="en-US" sz="1200" dirty="0" smtClean="0">
                <a:latin typeface="Myriad Pro" pitchFamily="34" charset="0"/>
              </a:rPr>
              <a:t>(</a:t>
            </a:r>
            <a:r>
              <a:rPr lang="en-US" sz="1200" dirty="0">
                <a:latin typeface="Myriad Pro" pitchFamily="34" charset="0"/>
              </a:rPr>
              <a:t>ex: </a:t>
            </a:r>
            <a:r>
              <a:rPr lang="en-US" sz="1200" dirty="0" smtClean="0">
                <a:latin typeface="Myriad Pro" pitchFamily="34" charset="0"/>
              </a:rPr>
              <a:t>all </a:t>
            </a:r>
            <a:r>
              <a:rPr lang="en-US" sz="1200" dirty="0">
                <a:latin typeface="Myriad Pro" pitchFamily="34" charset="0"/>
              </a:rPr>
              <a:t>100% is one unit, each 50/50 landlord is a unit</a:t>
            </a:r>
            <a:r>
              <a:rPr lang="en-US" sz="1200" dirty="0" smtClean="0">
                <a:latin typeface="Myriad Pro" pitchFamily="34" charset="0"/>
              </a:rPr>
              <a:t>).</a:t>
            </a:r>
            <a:r>
              <a:rPr lang="en-US" sz="1200" b="1" dirty="0">
                <a:solidFill>
                  <a:srgbClr val="69A12B"/>
                </a:solidFill>
                <a:latin typeface="Myriad Pro" pitchFamily="34" charset="0"/>
              </a:rPr>
              <a:t> </a:t>
            </a:r>
            <a:endParaRPr lang="en-US" sz="1200" b="1" dirty="0" smtClean="0">
              <a:solidFill>
                <a:srgbClr val="69A12B"/>
              </a:solidFill>
              <a:latin typeface="Myriad Pro" pitchFamily="34" charset="0"/>
            </a:endParaRPr>
          </a:p>
          <a:p>
            <a:r>
              <a:rPr lang="en-US" sz="1200" b="1" dirty="0" smtClean="0">
                <a:solidFill>
                  <a:srgbClr val="69A12B"/>
                </a:solidFill>
                <a:latin typeface="Myriad Pro" pitchFamily="34" charset="0"/>
              </a:rPr>
              <a:t>Optional </a:t>
            </a:r>
            <a:r>
              <a:rPr lang="en-US" sz="1200" b="1" dirty="0">
                <a:solidFill>
                  <a:srgbClr val="69A12B"/>
                </a:solidFill>
                <a:latin typeface="Myriad Pro" pitchFamily="34" charset="0"/>
              </a:rPr>
              <a:t>Units:</a:t>
            </a:r>
            <a:r>
              <a:rPr lang="en-US" sz="1200" dirty="0">
                <a:solidFill>
                  <a:srgbClr val="69A12B"/>
                </a:solidFill>
                <a:latin typeface="Myriad Pro" pitchFamily="34" charset="0"/>
              </a:rPr>
              <a:t>  </a:t>
            </a:r>
            <a:r>
              <a:rPr lang="en-US" sz="1200" dirty="0" smtClean="0">
                <a:latin typeface="Myriad Pro" pitchFamily="34" charset="0"/>
              </a:rPr>
              <a:t>Basic units can be split into more units by section, with good records.</a:t>
            </a:r>
            <a:endParaRPr lang="en-US" sz="1200" dirty="0">
              <a:latin typeface="Myriad Pro" pitchFamily="34" charset="0"/>
            </a:endParaRPr>
          </a:p>
          <a:p>
            <a:pPr lvl="0"/>
            <a:r>
              <a:rPr lang="en-US" sz="1200" b="1" dirty="0">
                <a:solidFill>
                  <a:srgbClr val="69A12B"/>
                </a:solidFill>
                <a:latin typeface="Myriad Pro" pitchFamily="34" charset="0"/>
              </a:rPr>
              <a:t>Enterprise Unit:  </a:t>
            </a:r>
            <a:r>
              <a:rPr lang="en-US" sz="1200" dirty="0">
                <a:latin typeface="Myriad Pro" pitchFamily="34" charset="0"/>
              </a:rPr>
              <a:t>each CROP per </a:t>
            </a:r>
            <a:r>
              <a:rPr lang="en-US" sz="1200" dirty="0" smtClean="0">
                <a:latin typeface="Myriad Pro" pitchFamily="34" charset="0"/>
              </a:rPr>
              <a:t>county </a:t>
            </a:r>
            <a:r>
              <a:rPr lang="en-US" sz="1200" dirty="0">
                <a:latin typeface="Myriad Pro" pitchFamily="34" charset="0"/>
              </a:rPr>
              <a:t>is a unit.  </a:t>
            </a:r>
            <a:r>
              <a:rPr lang="en-US" sz="1200" dirty="0" smtClean="0">
                <a:latin typeface="Myriad Pro" pitchFamily="34" charset="0"/>
              </a:rPr>
              <a:t>(</a:t>
            </a:r>
            <a:r>
              <a:rPr lang="en-US" sz="1200" dirty="0">
                <a:latin typeface="Myriad Pro" pitchFamily="34" charset="0"/>
              </a:rPr>
              <a:t>ex:  all corn </a:t>
            </a:r>
            <a:r>
              <a:rPr lang="en-US" sz="1200" dirty="0" smtClean="0">
                <a:latin typeface="Myriad Pro" pitchFamily="34" charset="0"/>
              </a:rPr>
              <a:t>in Champaign </a:t>
            </a:r>
            <a:r>
              <a:rPr lang="en-US" sz="1200" dirty="0">
                <a:latin typeface="Myriad Pro" pitchFamily="34" charset="0"/>
              </a:rPr>
              <a:t>Co. is a unit).  </a:t>
            </a:r>
            <a:r>
              <a:rPr lang="en-US" sz="1200" dirty="0" smtClean="0">
                <a:latin typeface="Myriad Pro" pitchFamily="34" charset="0"/>
              </a:rPr>
              <a:t>Most discounted premium.</a:t>
            </a:r>
          </a:p>
          <a:p>
            <a:pPr lvl="0"/>
            <a:endParaRPr lang="en-US" sz="1200" dirty="0">
              <a:latin typeface="Myriad Pro" pitchFamily="34" charset="0"/>
            </a:endParaRPr>
          </a:p>
          <a:p>
            <a:r>
              <a:rPr lang="en-US" sz="1200" b="1" u="sng" dirty="0">
                <a:solidFill>
                  <a:srgbClr val="69A12B"/>
                </a:solidFill>
                <a:latin typeface="Myriad Pro" pitchFamily="34" charset="0"/>
              </a:rPr>
              <a:t>Enterprise Unit Qualifications</a:t>
            </a:r>
            <a:r>
              <a:rPr lang="en-US" sz="1200" b="1" dirty="0">
                <a:solidFill>
                  <a:srgbClr val="69A12B"/>
                </a:solidFill>
                <a:latin typeface="Myriad Pro" pitchFamily="34" charset="0"/>
              </a:rPr>
              <a:t>:</a:t>
            </a:r>
          </a:p>
          <a:p>
            <a:pPr marL="285716" indent="-285716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Must have </a:t>
            </a:r>
            <a:r>
              <a:rPr lang="en-US" sz="1200" dirty="0" smtClean="0">
                <a:latin typeface="Myriad Pro" pitchFamily="34" charset="0"/>
              </a:rPr>
              <a:t>insured crop </a:t>
            </a:r>
            <a:r>
              <a:rPr lang="en-US" sz="1200" dirty="0">
                <a:latin typeface="Myriad Pro" pitchFamily="34" charset="0"/>
              </a:rPr>
              <a:t>in 2 or more sections, FSN’s, or section equivalents</a:t>
            </a:r>
          </a:p>
          <a:p>
            <a:pPr marL="285716" indent="-285716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At least 2 of the sections / FSN’s must have planted acres that equal the lesser of 20 acres or 20% of the total enterprise unit</a:t>
            </a:r>
          </a:p>
          <a:p>
            <a:pPr marL="285716" indent="-285716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Sections / FSN’s can be combined in order to meet this 20/20 </a:t>
            </a:r>
            <a:r>
              <a:rPr lang="en-US" sz="1200" dirty="0" smtClean="0">
                <a:latin typeface="Myriad Pro" pitchFamily="34" charset="0"/>
              </a:rPr>
              <a:t>rule Ex</a:t>
            </a:r>
            <a:r>
              <a:rPr lang="en-US" sz="1200" dirty="0">
                <a:latin typeface="Myriad Pro" pitchFamily="34" charset="0"/>
              </a:rPr>
              <a:t>:  80 </a:t>
            </a:r>
            <a:r>
              <a:rPr lang="en-US" sz="1200" dirty="0" smtClean="0">
                <a:latin typeface="Myriad Pro" pitchFamily="34" charset="0"/>
              </a:rPr>
              <a:t>acres </a:t>
            </a:r>
            <a:r>
              <a:rPr lang="en-US" sz="1200" dirty="0">
                <a:latin typeface="Myriad Pro" pitchFamily="34" charset="0"/>
              </a:rPr>
              <a:t>in section 1, 10 </a:t>
            </a:r>
            <a:r>
              <a:rPr lang="en-US" sz="1200" dirty="0" smtClean="0">
                <a:latin typeface="Myriad Pro" pitchFamily="34" charset="0"/>
              </a:rPr>
              <a:t>acres </a:t>
            </a:r>
            <a:r>
              <a:rPr lang="en-US" sz="1200" dirty="0">
                <a:latin typeface="Myriad Pro" pitchFamily="34" charset="0"/>
              </a:rPr>
              <a:t>in </a:t>
            </a:r>
            <a:r>
              <a:rPr lang="en-US" sz="1200" dirty="0" smtClean="0">
                <a:latin typeface="Myriad Pro" pitchFamily="34" charset="0"/>
              </a:rPr>
              <a:t>section </a:t>
            </a:r>
            <a:r>
              <a:rPr lang="en-US" sz="1200" dirty="0">
                <a:latin typeface="Myriad Pro" pitchFamily="34" charset="0"/>
              </a:rPr>
              <a:t>2, 10 </a:t>
            </a:r>
            <a:r>
              <a:rPr lang="en-US" sz="1200" dirty="0" smtClean="0">
                <a:latin typeface="Myriad Pro" pitchFamily="34" charset="0"/>
              </a:rPr>
              <a:t>acres in </a:t>
            </a:r>
            <a:r>
              <a:rPr lang="en-US" sz="1200" dirty="0">
                <a:latin typeface="Myriad Pro" pitchFamily="34" charset="0"/>
              </a:rPr>
              <a:t>section 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495425" y="1219200"/>
            <a:ext cx="4676775" cy="1181099"/>
          </a:xfrm>
          <a:prstGeom prst="roundRect">
            <a:avLst/>
          </a:prstGeom>
          <a:solidFill>
            <a:srgbClr val="6BA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400" dirty="0">
                <a:latin typeface="Myriad Pro" pitchFamily="34" charset="0"/>
              </a:rPr>
              <a:t>Individua</a:t>
            </a:r>
            <a:r>
              <a:rPr lang="en-US" sz="1400" u="sng" dirty="0">
                <a:latin typeface="Myriad Pro" pitchFamily="34" charset="0"/>
              </a:rPr>
              <a:t>l</a:t>
            </a:r>
            <a:r>
              <a:rPr lang="en-US" sz="1400" dirty="0">
                <a:latin typeface="Myriad Pro" pitchFamily="34" charset="0"/>
              </a:rPr>
              <a:t> crop insurance plans divide your acres into insurable units.  Unit structure type is a decision to make when putting together your crop insurance plan.  (Note:  Each county / crop is insured separately.)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724130" y="117298"/>
            <a:ext cx="366727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Unit Structure</a:t>
            </a:r>
            <a:endParaRPr lang="en-US" sz="20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3630"/>
            <a:ext cx="282549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743200"/>
            <a:ext cx="5753100" cy="6034617"/>
          </a:xfrm>
        </p:spPr>
        <p:txBody>
          <a:bodyPr>
            <a:normAutofit/>
          </a:bodyPr>
          <a:lstStyle/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 smtClean="0"/>
              <a:t>E+ can be added to YP, RP or RPE policies.</a:t>
            </a:r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 smtClean="0"/>
              <a:t>Qualifies for an Enterprise Unit policy with up to </a:t>
            </a:r>
            <a:r>
              <a:rPr lang="en-US" sz="1200" b="1" u="sng" dirty="0" smtClean="0"/>
              <a:t>10 “optional or basic” sub units within it (NEW FOR 2013)</a:t>
            </a:r>
          </a:p>
          <a:p>
            <a:pPr>
              <a:buClr>
                <a:srgbClr val="69A12B"/>
              </a:buClr>
              <a:buFont typeface="Wingdings" pitchFamily="2" charset="2"/>
              <a:buChar char="ü"/>
            </a:pPr>
            <a:r>
              <a:rPr lang="en-US" sz="1200" dirty="0" smtClean="0"/>
              <a:t>If you whole crop with EU is not generating a loss payment and one or more of the smaller units within would have a loss, then a claim is triggered.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" y="1066800"/>
            <a:ext cx="5676900" cy="817245"/>
          </a:xfrm>
          <a:prstGeom prst="roundRect">
            <a:avLst/>
          </a:prstGeom>
          <a:solidFill>
            <a:srgbClr val="69A12B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 supplemental policy offered by Farm Credit through ADM Crop Risk Services and Great American Insurance that can be added to an Enterprise </a:t>
            </a:r>
            <a:r>
              <a:rPr lang="en-US" sz="1400" dirty="0">
                <a:solidFill>
                  <a:schemeClr val="bg1"/>
                </a:solidFill>
              </a:rPr>
              <a:t>U</a:t>
            </a:r>
            <a:r>
              <a:rPr lang="en-US" sz="1400" dirty="0" smtClean="0">
                <a:solidFill>
                  <a:schemeClr val="bg1"/>
                </a:solidFill>
              </a:rPr>
              <a:t>nit  Multi-Peril Policy.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Enterprise Units combine all farmed acres of a single crop within a county into one unit. The Enterprise Plus supplemental policy works like an Optional Unit policy, </a:t>
            </a:r>
            <a:r>
              <a:rPr lang="en-US" sz="1200" i="1" dirty="0"/>
              <a:t>and</a:t>
            </a:r>
            <a:r>
              <a:rPr lang="en-US" sz="1200" i="1" dirty="0" smtClean="0"/>
              <a:t> allows for different guarantees for each individual unit. </a:t>
            </a:r>
            <a:endParaRPr lang="en-US" sz="12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77240" y="3962400"/>
            <a:ext cx="56235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69A12B"/>
                </a:solidFill>
                <a:latin typeface="Arial Black" pitchFamily="34" charset="0"/>
              </a:rPr>
              <a:t>E Plus - Levels of Coverage</a:t>
            </a:r>
            <a:endParaRPr lang="en-US" sz="2000" dirty="0">
              <a:solidFill>
                <a:srgbClr val="69A12B"/>
              </a:solidFill>
              <a:latin typeface="Arial Black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359664"/>
            <a:ext cx="2825496" cy="63093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2" y="359664"/>
            <a:ext cx="2817818" cy="56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24950"/>
              </p:ext>
            </p:extLst>
          </p:nvPr>
        </p:nvGraphicFramePr>
        <p:xfrm>
          <a:off x="777239" y="4648200"/>
          <a:ext cx="56235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376"/>
                <a:gridCol w="1143441"/>
                <a:gridCol w="1357837"/>
                <a:gridCol w="12149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 or RP-HPE</a:t>
                      </a:r>
                      <a:endParaRPr lang="en-US" dirty="0"/>
                    </a:p>
                  </a:txBody>
                  <a:tcPr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 </a:t>
                      </a:r>
                      <a:endParaRPr lang="en-US" dirty="0"/>
                    </a:p>
                  </a:txBody>
                  <a:tcPr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>
                    <a:solidFill>
                      <a:srgbClr val="69A1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</a:txBody>
                  <a:tcPr>
                    <a:solidFill>
                      <a:srgbClr val="D8EE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D8EE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ADDB7B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5081334"/>
            <a:ext cx="483577" cy="27698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200" b="1" dirty="0" smtClean="0"/>
              <a:t>EP+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5462334"/>
            <a:ext cx="483577" cy="27698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200" b="1" dirty="0" smtClean="0"/>
              <a:t>EP+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3342" y="5843334"/>
            <a:ext cx="483577" cy="27698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200" b="1" dirty="0" smtClean="0"/>
              <a:t>EP+</a:t>
            </a:r>
            <a:endParaRPr lang="en-US" sz="12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97992" y="6543675"/>
            <a:ext cx="578205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Autofit/>
          </a:bodyPr>
          <a:lstStyle>
            <a:lvl1pPr marL="342860" indent="-3428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2" indent="-2857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865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012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58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304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50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596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42" indent="-22857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/>
              <a:t>If a loss payment is triggered on the EU policy, regardless of amount, </a:t>
            </a:r>
            <a:r>
              <a:rPr lang="en-US" sz="1200" u="sng" dirty="0" smtClean="0"/>
              <a:t>Enterprise Plus will not Pay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/>
              <a:t>If more than 10 basic units, it does not qualify.  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/>
              <a:t>High risk land does not qualify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/>
              <a:t>Land under written agreements not allowed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/>
              <a:t>Must also qualify for the new Trend Adjusted APH (minimal actual yield history on at least one unit)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/>
              <a:t>Most of our EU policies will qualify</a:t>
            </a:r>
          </a:p>
        </p:txBody>
      </p:sp>
    </p:spTree>
    <p:extLst>
      <p:ext uri="{BB962C8B-B14F-4D97-AF65-F5344CB8AC3E}">
        <p14:creationId xmlns:p14="http://schemas.microsoft.com/office/powerpoint/2010/main" val="36707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743200"/>
            <a:ext cx="5333999" cy="289560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solidFill>
                  <a:srgbClr val="69A12B"/>
                </a:solidFill>
                <a:latin typeface="Myriad Pro" pitchFamily="34" charset="0"/>
              </a:rPr>
              <a:t>GRP breakdown:</a:t>
            </a:r>
            <a:endParaRPr lang="en-US" sz="1200" dirty="0">
              <a:latin typeface="Myriad Pro" pitchFamily="34" charset="0"/>
            </a:endParaRPr>
          </a:p>
          <a:p>
            <a:pPr lvl="0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Based on expected county yield (determined by National Agricultural Statistical Service)</a:t>
            </a:r>
          </a:p>
          <a:p>
            <a:pPr lvl="0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Levels of coverage:  70% to 90% in 5% increments</a:t>
            </a:r>
          </a:p>
          <a:p>
            <a:pPr lvl="0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Expected market price:  set by Federal Crop Insurance Corporation (FCIC).  </a:t>
            </a:r>
            <a:r>
              <a:rPr lang="en-US" sz="1200" dirty="0" smtClean="0">
                <a:latin typeface="Myriad Pro" pitchFamily="34" charset="0"/>
              </a:rPr>
              <a:t>Not the same as price used for RP or GRIP.</a:t>
            </a:r>
            <a:endParaRPr lang="en-US" sz="1200" dirty="0">
              <a:latin typeface="Myriad Pro" pitchFamily="34" charset="0"/>
            </a:endParaRPr>
          </a:p>
          <a:p>
            <a:pPr lvl="0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Maximum protection / acre:  </a:t>
            </a:r>
            <a:r>
              <a:rPr lang="en-US" sz="1200" dirty="0" smtClean="0">
                <a:latin typeface="Myriad Pro" pitchFamily="34" charset="0"/>
              </a:rPr>
              <a:t>                                                                             </a:t>
            </a:r>
            <a:r>
              <a:rPr lang="en-US" sz="1200" i="1" dirty="0" smtClean="0">
                <a:latin typeface="Myriad Pro" pitchFamily="34" charset="0"/>
              </a:rPr>
              <a:t>Expected </a:t>
            </a:r>
            <a:r>
              <a:rPr lang="en-US" sz="1200" i="1" dirty="0">
                <a:latin typeface="Myriad Pro" pitchFamily="34" charset="0"/>
              </a:rPr>
              <a:t>county yield </a:t>
            </a:r>
            <a:r>
              <a:rPr lang="en-US" sz="1400" i="1" dirty="0">
                <a:latin typeface="Myriad Pro" pitchFamily="34" charset="0"/>
              </a:rPr>
              <a:t>x</a:t>
            </a:r>
            <a:r>
              <a:rPr lang="en-US" sz="1200" i="1" dirty="0">
                <a:latin typeface="Myriad Pro" pitchFamily="34" charset="0"/>
              </a:rPr>
              <a:t> expected market price </a:t>
            </a:r>
            <a:r>
              <a:rPr lang="en-US" sz="1400" i="1" dirty="0">
                <a:latin typeface="Myriad Pro" pitchFamily="34" charset="0"/>
              </a:rPr>
              <a:t>x</a:t>
            </a:r>
            <a:r>
              <a:rPr lang="en-US" sz="1200" i="1" dirty="0">
                <a:latin typeface="Myriad Pro" pitchFamily="34" charset="0"/>
              </a:rPr>
              <a:t> </a:t>
            </a:r>
            <a:r>
              <a:rPr lang="en-US" sz="1200" i="1" dirty="0" smtClean="0">
                <a:latin typeface="Myriad Pro" pitchFamily="34" charset="0"/>
              </a:rPr>
              <a:t>1.5 </a:t>
            </a:r>
            <a:endParaRPr lang="en-US" sz="1200" dirty="0">
              <a:latin typeface="Myriad Pro" pitchFamily="34" charset="0"/>
            </a:endParaRPr>
          </a:p>
          <a:p>
            <a:pPr lvl="0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Loss occurs if the current crop year’s county yield </a:t>
            </a:r>
            <a:r>
              <a:rPr lang="en-US" sz="1200" i="1" dirty="0" smtClean="0">
                <a:latin typeface="Myriad Pro" pitchFamily="34" charset="0"/>
              </a:rPr>
              <a:t>(announced the following April 1</a:t>
            </a:r>
            <a:r>
              <a:rPr lang="en-US" sz="1200" i="1" baseline="30000" dirty="0" smtClean="0">
                <a:latin typeface="Myriad Pro" pitchFamily="34" charset="0"/>
              </a:rPr>
              <a:t>st</a:t>
            </a:r>
            <a:r>
              <a:rPr lang="en-US" sz="1200" i="1" dirty="0" smtClean="0">
                <a:latin typeface="Myriad Pro" pitchFamily="34" charset="0"/>
              </a:rPr>
              <a:t>) falls below the expected yield </a:t>
            </a:r>
            <a:r>
              <a:rPr lang="en-US" sz="1400" i="1" dirty="0" smtClean="0">
                <a:latin typeface="Myriad Pro" pitchFamily="34" charset="0"/>
              </a:rPr>
              <a:t>x</a:t>
            </a:r>
            <a:r>
              <a:rPr lang="en-US" sz="1200" i="1" dirty="0" smtClean="0">
                <a:latin typeface="Myriad Pro" pitchFamily="34" charset="0"/>
              </a:rPr>
              <a:t> level.</a:t>
            </a:r>
            <a:endParaRPr lang="en-US" sz="1200" dirty="0">
              <a:latin typeface="Myriad Pro" pitchFamily="34" charset="0"/>
            </a:endParaRPr>
          </a:p>
          <a:p>
            <a:pPr lvl="0"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No replant or </a:t>
            </a:r>
            <a:r>
              <a:rPr lang="en-US" sz="1200" dirty="0" smtClean="0">
                <a:latin typeface="Myriad Pro" pitchFamily="34" charset="0"/>
              </a:rPr>
              <a:t>prevented </a:t>
            </a:r>
            <a:r>
              <a:rPr lang="en-US" sz="1200" dirty="0">
                <a:latin typeface="Myriad Pro" pitchFamily="34" charset="0"/>
              </a:rPr>
              <a:t>planting coverage</a:t>
            </a:r>
            <a:r>
              <a:rPr lang="en-US" sz="1200" dirty="0" smtClean="0">
                <a:latin typeface="Myriad Pro" pitchFamily="34" charset="0"/>
              </a:rPr>
              <a:t>.  No guarantee for your farm. Your yield may be better or worse than the county.</a:t>
            </a:r>
            <a:endParaRPr lang="en-US" sz="1200" dirty="0">
              <a:latin typeface="Myriad Pro" pitchFamily="34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1295400" y="1219200"/>
            <a:ext cx="5333999" cy="1447800"/>
          </a:xfrm>
          <a:prstGeom prst="roundRect">
            <a:avLst/>
          </a:prstGeom>
          <a:solidFill>
            <a:srgbClr val="69A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400" dirty="0">
                <a:latin typeface="Myriad Pro" pitchFamily="34" charset="0"/>
              </a:rPr>
              <a:t>GRP is a yield only protection </a:t>
            </a:r>
            <a:r>
              <a:rPr lang="en-US" sz="1400" dirty="0" smtClean="0">
                <a:latin typeface="Myriad Pro" pitchFamily="34" charset="0"/>
              </a:rPr>
              <a:t>policy. It </a:t>
            </a:r>
            <a:r>
              <a:rPr lang="en-US" sz="1400" dirty="0">
                <a:latin typeface="Myriad Pro" pitchFamily="34" charset="0"/>
              </a:rPr>
              <a:t>uses an expected market price and the expected county yield to determine your maximum protection / </a:t>
            </a:r>
            <a:r>
              <a:rPr lang="en-US" sz="1400" dirty="0" smtClean="0">
                <a:latin typeface="Myriad Pro" pitchFamily="34" charset="0"/>
              </a:rPr>
              <a:t>acre. There </a:t>
            </a:r>
            <a:r>
              <a:rPr lang="en-US" sz="1400" dirty="0">
                <a:latin typeface="Myriad Pro" pitchFamily="34" charset="0"/>
              </a:rPr>
              <a:t>is no price protection built into this program.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47800" y="5410200"/>
            <a:ext cx="495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1" u="sng" dirty="0">
                <a:solidFill>
                  <a:srgbClr val="69A12B"/>
                </a:solidFill>
                <a:latin typeface="Myriad Pro" pitchFamily="34" charset="0"/>
              </a:rPr>
              <a:t>GRP example</a:t>
            </a:r>
            <a:r>
              <a:rPr lang="en-US" sz="1200" b="1" dirty="0">
                <a:solidFill>
                  <a:srgbClr val="69A12B"/>
                </a:solidFill>
                <a:latin typeface="Myriad Pro" pitchFamily="34" charset="0"/>
              </a:rPr>
              <a:t>:</a:t>
            </a:r>
            <a:endParaRPr lang="en-US" sz="1200" dirty="0">
              <a:solidFill>
                <a:srgbClr val="69A12B"/>
              </a:solidFill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Myriad Pro" pitchFamily="34" charset="0"/>
              </a:rPr>
              <a:t>Expected county yield = </a:t>
            </a:r>
            <a:r>
              <a:rPr lang="en-US" sz="1200" dirty="0" smtClean="0">
                <a:latin typeface="Myriad Pro" pitchFamily="34" charset="0"/>
              </a:rPr>
              <a:t>177.4 </a:t>
            </a:r>
            <a:r>
              <a:rPr lang="en-US" sz="1200" dirty="0">
                <a:latin typeface="Myriad Pro" pitchFamily="34" charset="0"/>
              </a:rPr>
              <a:t>bu / acre</a:t>
            </a:r>
          </a:p>
          <a:p>
            <a:pPr marL="0" indent="0">
              <a:buNone/>
            </a:pPr>
            <a:r>
              <a:rPr lang="en-US" sz="1200" dirty="0">
                <a:latin typeface="Myriad Pro" pitchFamily="34" charset="0"/>
              </a:rPr>
              <a:t>Expected market price = $</a:t>
            </a:r>
            <a:r>
              <a:rPr lang="en-US" sz="1200" dirty="0" smtClean="0">
                <a:latin typeface="Myriad Pro" pitchFamily="34" charset="0"/>
              </a:rPr>
              <a:t>5.50 </a:t>
            </a:r>
            <a:r>
              <a:rPr lang="en-US" sz="1200" dirty="0">
                <a:latin typeface="Myriad Pro" pitchFamily="34" charset="0"/>
              </a:rPr>
              <a:t>/ bu</a:t>
            </a:r>
          </a:p>
          <a:p>
            <a:pPr marL="0" indent="0">
              <a:buNone/>
            </a:pPr>
            <a:r>
              <a:rPr lang="en-US" sz="1200" dirty="0">
                <a:latin typeface="Myriad Pro" pitchFamily="34" charset="0"/>
              </a:rPr>
              <a:t>Level of coverage = 90%</a:t>
            </a:r>
          </a:p>
          <a:p>
            <a:pPr marL="0" indent="0">
              <a:buNone/>
            </a:pPr>
            <a:r>
              <a:rPr lang="en-US" sz="1200" dirty="0">
                <a:latin typeface="Myriad Pro" pitchFamily="34" charset="0"/>
              </a:rPr>
              <a:t>Price Election = 100%</a:t>
            </a:r>
          </a:p>
          <a:p>
            <a:pPr marL="0" indent="0">
              <a:buNone/>
            </a:pPr>
            <a:r>
              <a:rPr lang="en-US" sz="1200" b="1" u="sng" dirty="0">
                <a:latin typeface="Myriad Pro" pitchFamily="34" charset="0"/>
              </a:rPr>
              <a:t>Trigger yield </a:t>
            </a:r>
            <a:r>
              <a:rPr lang="en-US" sz="1200" dirty="0">
                <a:latin typeface="Myriad Pro" pitchFamily="34" charset="0"/>
              </a:rPr>
              <a:t>= </a:t>
            </a:r>
            <a:r>
              <a:rPr lang="en-US" sz="1200" dirty="0" smtClean="0">
                <a:latin typeface="Myriad Pro" pitchFamily="34" charset="0"/>
              </a:rPr>
              <a:t>159.66 </a:t>
            </a:r>
            <a:r>
              <a:rPr lang="en-US" sz="1200" dirty="0">
                <a:latin typeface="Myriad Pro" pitchFamily="34" charset="0"/>
              </a:rPr>
              <a:t>bu /</a:t>
            </a:r>
            <a:r>
              <a:rPr lang="en-US" sz="1200" dirty="0" smtClean="0">
                <a:latin typeface="Myriad Pro" pitchFamily="34" charset="0"/>
              </a:rPr>
              <a:t>acre (90% of 177.4 Bushel/acre expected)</a:t>
            </a:r>
            <a:endParaRPr lang="en-US" sz="1200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Myriad Pro" pitchFamily="34" charset="0"/>
              </a:rPr>
              <a:t>Maximum Protection = $1463.55 </a:t>
            </a:r>
            <a:r>
              <a:rPr lang="en-US" sz="1200" dirty="0">
                <a:latin typeface="Myriad Pro" pitchFamily="34" charset="0"/>
              </a:rPr>
              <a:t>/ </a:t>
            </a:r>
            <a:r>
              <a:rPr lang="en-US" sz="1200" dirty="0" smtClean="0">
                <a:latin typeface="Myriad Pro" pitchFamily="34" charset="0"/>
              </a:rPr>
              <a:t>acre (177.4 x $5.50 x 1.5)</a:t>
            </a:r>
            <a:endParaRPr lang="en-US" sz="1200" dirty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Myriad Pro" pitchFamily="34" charset="0"/>
              </a:rPr>
              <a:t>2013 </a:t>
            </a:r>
            <a:r>
              <a:rPr lang="en-US" sz="1200" dirty="0">
                <a:latin typeface="Myriad Pro" pitchFamily="34" charset="0"/>
              </a:rPr>
              <a:t>county yield average = </a:t>
            </a:r>
            <a:r>
              <a:rPr lang="en-US" sz="1200" dirty="0" smtClean="0">
                <a:latin typeface="Myriad Pro" pitchFamily="34" charset="0"/>
              </a:rPr>
              <a:t>140 </a:t>
            </a:r>
            <a:r>
              <a:rPr lang="en-US" sz="1200" dirty="0">
                <a:latin typeface="Myriad Pro" pitchFamily="34" charset="0"/>
              </a:rPr>
              <a:t>bu /acre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>
                <a:latin typeface="Myriad Pro" pitchFamily="34" charset="0"/>
              </a:rPr>
              <a:t>Loss payment</a:t>
            </a:r>
            <a:r>
              <a:rPr lang="en-US" sz="1200" i="1" dirty="0">
                <a:latin typeface="Myriad Pro" pitchFamily="34" charset="0"/>
              </a:rPr>
              <a:t>:  </a:t>
            </a:r>
            <a:r>
              <a:rPr lang="en-US" sz="1200" dirty="0" smtClean="0">
                <a:latin typeface="Myriad Pro" pitchFamily="34" charset="0"/>
              </a:rPr>
              <a:t>159.66 – 140 = 19.66 short / 159.66= 12.3 </a:t>
            </a:r>
            <a:r>
              <a:rPr lang="en-US" sz="1200" dirty="0">
                <a:latin typeface="Myriad Pro" pitchFamily="34" charset="0"/>
              </a:rPr>
              <a:t>% loss</a:t>
            </a:r>
          </a:p>
          <a:p>
            <a:pPr>
              <a:buClr>
                <a:srgbClr val="69A12B"/>
              </a:buClr>
              <a:buFont typeface="Wingdings" pitchFamily="2" charset="2"/>
              <a:buChar char="§"/>
            </a:pPr>
            <a:r>
              <a:rPr lang="en-US" sz="1200" dirty="0" smtClean="0">
                <a:latin typeface="Myriad Pro" pitchFamily="34" charset="0"/>
              </a:rPr>
              <a:t>$1463.55 maximum protection </a:t>
            </a:r>
            <a:r>
              <a:rPr lang="en-US" sz="1200" dirty="0">
                <a:latin typeface="Myriad Pro" pitchFamily="34" charset="0"/>
              </a:rPr>
              <a:t>/ ac x </a:t>
            </a:r>
            <a:r>
              <a:rPr lang="en-US" sz="1200" dirty="0" smtClean="0">
                <a:latin typeface="Myriad Pro" pitchFamily="34" charset="0"/>
              </a:rPr>
              <a:t>12.3% </a:t>
            </a:r>
            <a:r>
              <a:rPr lang="en-US" sz="1200" dirty="0">
                <a:latin typeface="Myriad Pro" pitchFamily="34" charset="0"/>
              </a:rPr>
              <a:t>loss = </a:t>
            </a:r>
            <a:r>
              <a:rPr lang="en-US" sz="1200" dirty="0" smtClean="0">
                <a:latin typeface="Myriad Pro" pitchFamily="34" charset="0"/>
              </a:rPr>
              <a:t>	                  </a:t>
            </a:r>
            <a:r>
              <a:rPr lang="en-US" sz="1200" b="1" u="sng" dirty="0" smtClean="0">
                <a:solidFill>
                  <a:srgbClr val="69A12B"/>
                </a:solidFill>
                <a:latin typeface="Myriad Pro" pitchFamily="34" charset="0"/>
              </a:rPr>
              <a:t>$180.00 / </a:t>
            </a:r>
            <a:r>
              <a:rPr lang="en-US" sz="1200" b="1" u="sng" dirty="0">
                <a:solidFill>
                  <a:srgbClr val="69A12B"/>
                </a:solidFill>
                <a:latin typeface="Myriad Pro" pitchFamily="34" charset="0"/>
              </a:rPr>
              <a:t>ac indemnity payment</a:t>
            </a:r>
            <a:endParaRPr lang="en-US" sz="1200" u="sng" dirty="0">
              <a:solidFill>
                <a:srgbClr val="69A12B"/>
              </a:solidFill>
              <a:latin typeface="Myriad Pro" pitchFamily="34" charset="0"/>
            </a:endParaRPr>
          </a:p>
          <a:p>
            <a:endParaRPr lang="en-US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98959" y="-9525"/>
            <a:ext cx="359107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Group Risk Plan (GRP)</a:t>
            </a:r>
            <a:endParaRPr lang="en-US" sz="18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" y="403007"/>
            <a:ext cx="282549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355" y="2505075"/>
            <a:ext cx="5181600" cy="7518400"/>
          </a:xfrm>
        </p:spPr>
        <p:txBody>
          <a:bodyPr/>
          <a:lstStyle/>
          <a:p>
            <a:pPr lvl="0"/>
            <a:r>
              <a:rPr lang="en-US" sz="1200" dirty="0" smtClean="0">
                <a:latin typeface="Myriad Pro" pitchFamily="34" charset="0"/>
              </a:rPr>
              <a:t>Based </a:t>
            </a:r>
            <a:r>
              <a:rPr lang="en-US" sz="1200" dirty="0">
                <a:latin typeface="Myriad Pro" pitchFamily="34" charset="0"/>
              </a:rPr>
              <a:t>on expected county yield (determined by National Agricultural Statistical Service) and spring </a:t>
            </a:r>
            <a:r>
              <a:rPr lang="en-US" sz="1200" dirty="0" smtClean="0">
                <a:latin typeface="Myriad Pro" pitchFamily="34" charset="0"/>
              </a:rPr>
              <a:t>price</a:t>
            </a:r>
            <a:r>
              <a:rPr lang="en-US" sz="1200" dirty="0">
                <a:latin typeface="Myriad Pro" pitchFamily="34" charset="0"/>
              </a:rPr>
              <a:t>.</a:t>
            </a:r>
          </a:p>
          <a:p>
            <a:pPr lvl="0"/>
            <a:r>
              <a:rPr lang="en-US" sz="1200" dirty="0">
                <a:latin typeface="Myriad Pro" pitchFamily="34" charset="0"/>
              </a:rPr>
              <a:t>Levels of coverage:  70% to 90% in 5% increments</a:t>
            </a:r>
          </a:p>
          <a:p>
            <a:pPr lvl="0"/>
            <a:r>
              <a:rPr lang="en-US" sz="1200" dirty="0">
                <a:latin typeface="Myriad Pro" pitchFamily="34" charset="0"/>
              </a:rPr>
              <a:t>Price Level:  60% - 100% taken at 1% increments</a:t>
            </a:r>
          </a:p>
          <a:p>
            <a:pPr lvl="0"/>
            <a:r>
              <a:rPr lang="en-US" sz="1200" dirty="0">
                <a:latin typeface="Myriad Pro" pitchFamily="34" charset="0"/>
              </a:rPr>
              <a:t>Trigger revenue:  </a:t>
            </a:r>
            <a:r>
              <a:rPr lang="en-US" sz="1200" i="1" dirty="0">
                <a:latin typeface="Myriad Pro" pitchFamily="34" charset="0"/>
              </a:rPr>
              <a:t>Expected county </a:t>
            </a:r>
            <a:r>
              <a:rPr lang="en-US" sz="1200" i="1" dirty="0" smtClean="0">
                <a:latin typeface="Myriad Pro" pitchFamily="34" charset="0"/>
              </a:rPr>
              <a:t>yield </a:t>
            </a:r>
            <a:r>
              <a:rPr lang="en-US" sz="1200" i="1" dirty="0">
                <a:latin typeface="Myriad Pro" pitchFamily="34" charset="0"/>
              </a:rPr>
              <a:t>x spring </a:t>
            </a:r>
            <a:r>
              <a:rPr lang="en-US" sz="1200" i="1" dirty="0" smtClean="0">
                <a:latin typeface="Myriad Pro" pitchFamily="34" charset="0"/>
              </a:rPr>
              <a:t>price </a:t>
            </a:r>
            <a:r>
              <a:rPr lang="en-US" sz="1200" dirty="0" smtClean="0">
                <a:latin typeface="Myriad Pro" pitchFamily="34" charset="0"/>
              </a:rPr>
              <a:t>x </a:t>
            </a:r>
            <a:r>
              <a:rPr lang="en-US" sz="1200" i="1" dirty="0">
                <a:latin typeface="Myriad Pro" pitchFamily="34" charset="0"/>
              </a:rPr>
              <a:t>coverage level</a:t>
            </a:r>
            <a:r>
              <a:rPr lang="en-US" sz="1200" dirty="0">
                <a:latin typeface="Myriad Pro" pitchFamily="34" charset="0"/>
              </a:rPr>
              <a:t>.  </a:t>
            </a:r>
            <a:r>
              <a:rPr lang="en-US" sz="1200" dirty="0" smtClean="0">
                <a:latin typeface="Myriad Pro" pitchFamily="34" charset="0"/>
              </a:rPr>
              <a:t>With HRO added, Trigger revenue uses higher of spring or harvest price.  In 2012, trigger revenue for GRIP HRO are also higher than regular GRIP.</a:t>
            </a:r>
            <a:endParaRPr lang="en-US" sz="1200" dirty="0">
              <a:latin typeface="Myriad Pro" pitchFamily="34" charset="0"/>
            </a:endParaRPr>
          </a:p>
          <a:p>
            <a:pPr lvl="0"/>
            <a:r>
              <a:rPr lang="en-US" sz="1200" dirty="0">
                <a:latin typeface="Myriad Pro" pitchFamily="34" charset="0"/>
              </a:rPr>
              <a:t>Maximum protection / acre:  </a:t>
            </a:r>
            <a:r>
              <a:rPr lang="en-US" sz="1200" i="1" dirty="0">
                <a:latin typeface="Myriad Pro" pitchFamily="34" charset="0"/>
              </a:rPr>
              <a:t>Expected county yield x spring price (or higher of spring / harvest w/ HRO) x </a:t>
            </a:r>
            <a:r>
              <a:rPr lang="en-US" sz="1200" b="1" i="1" dirty="0">
                <a:latin typeface="Myriad Pro" pitchFamily="34" charset="0"/>
              </a:rPr>
              <a:t>1.5 factor </a:t>
            </a:r>
            <a:r>
              <a:rPr lang="en-US" sz="1200" i="1" dirty="0">
                <a:latin typeface="Myriad Pro" pitchFamily="34" charset="0"/>
              </a:rPr>
              <a:t>x price election (60% to 100</a:t>
            </a:r>
            <a:r>
              <a:rPr lang="en-US" sz="1200" i="1" dirty="0" smtClean="0">
                <a:latin typeface="Myriad Pro" pitchFamily="34" charset="0"/>
              </a:rPr>
              <a:t>%).</a:t>
            </a:r>
            <a:endParaRPr lang="en-US" sz="1200" dirty="0">
              <a:latin typeface="Myriad Pro" pitchFamily="34" charset="0"/>
            </a:endParaRPr>
          </a:p>
          <a:p>
            <a:pPr lvl="0"/>
            <a:r>
              <a:rPr lang="en-US" sz="1200" dirty="0" smtClean="0">
                <a:latin typeface="Myriad Pro" pitchFamily="34" charset="0"/>
              </a:rPr>
              <a:t>Loss </a:t>
            </a:r>
            <a:r>
              <a:rPr lang="en-US" sz="1200" dirty="0">
                <a:latin typeface="Myriad Pro" pitchFamily="34" charset="0"/>
              </a:rPr>
              <a:t>occurs if the current crop year’s </a:t>
            </a:r>
            <a:r>
              <a:rPr lang="en-US" sz="1200" i="1" dirty="0">
                <a:latin typeface="Myriad Pro" pitchFamily="34" charset="0"/>
              </a:rPr>
              <a:t>county yield average</a:t>
            </a:r>
            <a:r>
              <a:rPr lang="en-US" sz="1200" dirty="0">
                <a:latin typeface="Myriad Pro" pitchFamily="34" charset="0"/>
              </a:rPr>
              <a:t> x </a:t>
            </a:r>
            <a:r>
              <a:rPr lang="en-US" sz="1200" i="1" dirty="0">
                <a:latin typeface="Myriad Pro" pitchFamily="34" charset="0"/>
              </a:rPr>
              <a:t>harvest price </a:t>
            </a:r>
            <a:r>
              <a:rPr lang="en-US" sz="1200" dirty="0">
                <a:latin typeface="Myriad Pro" pitchFamily="34" charset="0"/>
              </a:rPr>
              <a:t>falls under your trigger revenue.  </a:t>
            </a:r>
          </a:p>
          <a:p>
            <a:pPr lvl="0"/>
            <a:r>
              <a:rPr lang="en-US" sz="1200" dirty="0">
                <a:latin typeface="Myriad Pro" pitchFamily="34" charset="0"/>
              </a:rPr>
              <a:t>No replant or preventive planting coverage</a:t>
            </a:r>
            <a:r>
              <a:rPr lang="en-US" sz="1200" dirty="0" smtClean="0">
                <a:latin typeface="Myriad Pro" pitchFamily="34" charset="0"/>
              </a:rPr>
              <a:t>.</a:t>
            </a:r>
          </a:p>
          <a:p>
            <a:pPr lvl="0"/>
            <a:r>
              <a:rPr lang="en-US" sz="1200" dirty="0" smtClean="0">
                <a:latin typeface="Myriad Pro" pitchFamily="34" charset="0"/>
              </a:rPr>
              <a:t>No individual farm guarantee</a:t>
            </a:r>
          </a:p>
          <a:p>
            <a:pPr lvl="0"/>
            <a:r>
              <a:rPr lang="en-US" sz="1200" dirty="0" smtClean="0">
                <a:latin typeface="Myriad Pro" pitchFamily="34" charset="0"/>
              </a:rPr>
              <a:t>Indemnity payments can be very large in a year like 2012 but annual premiums for GRIP HRO are high.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1524000"/>
            <a:ext cx="5375910" cy="990600"/>
          </a:xfrm>
          <a:prstGeom prst="roundRect">
            <a:avLst/>
          </a:prstGeom>
          <a:solidFill>
            <a:srgbClr val="69A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400" dirty="0"/>
              <a:t>GRIP is a </a:t>
            </a:r>
            <a:r>
              <a:rPr lang="en-US" sz="1400" dirty="0" smtClean="0"/>
              <a:t>revenue </a:t>
            </a:r>
            <a:r>
              <a:rPr lang="en-US" sz="1400" dirty="0"/>
              <a:t>based policy.  It uses expected county yield like GRP but </a:t>
            </a:r>
            <a:r>
              <a:rPr lang="en-US" sz="1400" dirty="0" smtClean="0"/>
              <a:t>only </a:t>
            </a:r>
            <a:r>
              <a:rPr lang="en-US" sz="1400" dirty="0"/>
              <a:t>uses spring </a:t>
            </a:r>
            <a:r>
              <a:rPr lang="en-US" sz="1400" dirty="0" smtClean="0"/>
              <a:t>price </a:t>
            </a:r>
            <a:r>
              <a:rPr lang="en-US" sz="1400" dirty="0"/>
              <a:t>like the </a:t>
            </a:r>
            <a:r>
              <a:rPr lang="en-US" sz="1400" dirty="0" smtClean="0"/>
              <a:t>RPE </a:t>
            </a:r>
            <a:r>
              <a:rPr lang="en-US" sz="1400" dirty="0"/>
              <a:t>program.  In order to use the higher of the two for your guarantee you must select the Harvest Revenue Option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GRIP</a:t>
            </a:r>
            <a:r>
              <a:rPr lang="en-US" sz="1400" dirty="0" smtClean="0"/>
              <a:t>-HRO</a:t>
            </a:r>
            <a:r>
              <a:rPr lang="en-US" sz="1400" dirty="0"/>
              <a:t>). 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19330" y="152400"/>
            <a:ext cx="359107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4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58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69A12B"/>
                </a:solidFill>
                <a:latin typeface="Myriad Pro Black" pitchFamily="34" charset="0"/>
                <a:cs typeface="Times New Roman" pitchFamily="18" charset="0"/>
              </a:rPr>
              <a:t>Group Risk Income Protection (GRIP)</a:t>
            </a:r>
            <a:endParaRPr lang="en-US" sz="1800" b="1" dirty="0">
              <a:solidFill>
                <a:srgbClr val="69A12B"/>
              </a:solidFill>
              <a:latin typeface="Myriad Pro Black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4932"/>
            <a:ext cx="2825496" cy="6309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153150"/>
            <a:ext cx="3962400" cy="264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96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B2F72E72C184C8B16684F046C14E4" ma:contentTypeVersion="1" ma:contentTypeDescription="Create a new document." ma:contentTypeScope="" ma:versionID="1d6602bceec1cbc693738c374c3d956a">
  <xsd:schema xmlns:xsd="http://www.w3.org/2001/XMLSchema" xmlns:xs="http://www.w3.org/2001/XMLSchema" xmlns:p="http://schemas.microsoft.com/office/2006/metadata/properties" xmlns:ns2="f2e30ad3-775f-486c-bcb4-a725db7901f7" targetNamespace="http://schemas.microsoft.com/office/2006/metadata/properties" ma:root="true" ma:fieldsID="11ec6e338995f208a301703f067eeb91" ns2:_="">
    <xsd:import namespace="f2e30ad3-775f-486c-bcb4-a725db7901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30ad3-775f-486c-bcb4-a725db7901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Url xmlns="f2e30ad3-775f-486c-bcb4-a725db7901f7">
      <Url>http://theterminal2/SiteDirectory/Crop/_layouts/DocIdRedir.aspx?ID=XA7SXYKR25FV-249-33</Url>
      <Description>XA7SXYKR25FV-249-33</Description>
    </_dlc_DocIdUrl>
    <_dlc_DocId xmlns="f2e30ad3-775f-486c-bcb4-a725db7901f7">XA7SXYKR25FV-249-33</_dlc_Doc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422FB4D-42CC-45C5-90CE-A1C1C1182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e30ad3-775f-486c-bcb4-a725db7901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8027E9-E708-452E-A45B-55C0054664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53725F-490F-4DE2-8799-99DB9A9FE724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2e30ad3-775f-486c-bcb4-a725db7901f7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AA68F070-1FD2-4488-A1FA-0C05B751414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7135</TotalTime>
  <Words>3614</Words>
  <Application>Microsoft Office PowerPoint</Application>
  <PresentationFormat>On-screen Show (4:3)</PresentationFormat>
  <Paragraphs>424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FCSIL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jseiler</dc:creator>
  <cp:lastModifiedBy>Lee Waters</cp:lastModifiedBy>
  <cp:revision>956</cp:revision>
  <cp:lastPrinted>2013-01-08T17:23:51Z</cp:lastPrinted>
  <dcterms:created xsi:type="dcterms:W3CDTF">2005-01-28T21:57:00Z</dcterms:created>
  <dcterms:modified xsi:type="dcterms:W3CDTF">2013-02-14T16:36:55Z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0x01010077BB2F72E72C184C8B16684F046C14E4</vt:lpwstr>
  </property>
  <property fmtid="{D5CDD505-2E9C-101B-9397-08002B2CF9AE}" pid="3" name="_dlc_DocIdItemGuid">
    <vt:lpwstr>d322fd8a-9cb9-452b-8c30-9bf192605581</vt:lpwstr>
  </property>
</Properties>
</file>